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6.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7.xml" ContentType="application/vnd.openxmlformats-officedocument.theme+xml"/>
  <Override PartName="/ppt/slideLayouts/slideLayout14.xml" ContentType="application/vnd.openxmlformats-officedocument.presentationml.slideLayout+xml"/>
  <Override PartName="/ppt/theme/theme8.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9.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10.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1.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2.xml" ContentType="application/vnd.openxmlformats-officedocument.theme+xml"/>
  <Override PartName="/ppt/slideLayouts/slideLayout23.xml" ContentType="application/vnd.openxmlformats-officedocument.presentationml.slideLayout+xml"/>
  <Override PartName="/ppt/theme/theme1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14.xml" ContentType="application/vnd.openxmlformats-officedocument.theme+xml"/>
  <Override PartName="/ppt/slideLayouts/slideLayout26.xml" ContentType="application/vnd.openxmlformats-officedocument.presentationml.slideLayout+xml"/>
  <Override PartName="/ppt/theme/theme15.xml" ContentType="application/vnd.openxmlformats-officedocument.theme+xml"/>
  <Override PartName="/ppt/slideLayouts/slideLayout27.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6" r:id="rId1"/>
    <p:sldMasterId id="2147483674" r:id="rId2"/>
    <p:sldMasterId id="2147483677" r:id="rId3"/>
    <p:sldMasterId id="2147483680" r:id="rId4"/>
    <p:sldMasterId id="2147483663" r:id="rId5"/>
    <p:sldMasterId id="2147483668" r:id="rId6"/>
    <p:sldMasterId id="2147483671" r:id="rId7"/>
    <p:sldMasterId id="2147483683" r:id="rId8"/>
    <p:sldMasterId id="2147483685" r:id="rId9"/>
    <p:sldMasterId id="2147483689" r:id="rId10"/>
    <p:sldMasterId id="2147483692" r:id="rId11"/>
    <p:sldMasterId id="2147483695" r:id="rId12"/>
    <p:sldMasterId id="2147483699" r:id="rId13"/>
    <p:sldMasterId id="2147483701" r:id="rId14"/>
    <p:sldMasterId id="2147483704" r:id="rId15"/>
    <p:sldMasterId id="2147483706" r:id="rId16"/>
  </p:sldMasterIdLst>
  <p:notesMasterIdLst>
    <p:notesMasterId r:id="rId75"/>
  </p:notesMasterIdLst>
  <p:handoutMasterIdLst>
    <p:handoutMasterId r:id="rId76"/>
  </p:handoutMasterIdLst>
  <p:sldIdLst>
    <p:sldId id="256" r:id="rId17"/>
    <p:sldId id="456" r:id="rId18"/>
    <p:sldId id="457" r:id="rId19"/>
    <p:sldId id="458" r:id="rId20"/>
    <p:sldId id="459" r:id="rId21"/>
    <p:sldId id="460" r:id="rId22"/>
    <p:sldId id="461" r:id="rId23"/>
    <p:sldId id="426" r:id="rId24"/>
    <p:sldId id="430" r:id="rId25"/>
    <p:sldId id="446" r:id="rId26"/>
    <p:sldId id="431" r:id="rId27"/>
    <p:sldId id="454" r:id="rId28"/>
    <p:sldId id="455" r:id="rId29"/>
    <p:sldId id="433" r:id="rId30"/>
    <p:sldId id="434" r:id="rId31"/>
    <p:sldId id="432" r:id="rId32"/>
    <p:sldId id="447" r:id="rId33"/>
    <p:sldId id="449" r:id="rId34"/>
    <p:sldId id="448" r:id="rId35"/>
    <p:sldId id="436" r:id="rId36"/>
    <p:sldId id="450" r:id="rId37"/>
    <p:sldId id="476" r:id="rId38"/>
    <p:sldId id="451" r:id="rId39"/>
    <p:sldId id="452" r:id="rId40"/>
    <p:sldId id="453" r:id="rId41"/>
    <p:sldId id="439" r:id="rId42"/>
    <p:sldId id="441" r:id="rId43"/>
    <p:sldId id="442" r:id="rId44"/>
    <p:sldId id="463" r:id="rId45"/>
    <p:sldId id="462" r:id="rId46"/>
    <p:sldId id="427" r:id="rId47"/>
    <p:sldId id="464" r:id="rId48"/>
    <p:sldId id="469" r:id="rId49"/>
    <p:sldId id="471" r:id="rId50"/>
    <p:sldId id="470" r:id="rId51"/>
    <p:sldId id="466" r:id="rId52"/>
    <p:sldId id="467" r:id="rId53"/>
    <p:sldId id="478" r:id="rId54"/>
    <p:sldId id="468" r:id="rId55"/>
    <p:sldId id="465" r:id="rId56"/>
    <p:sldId id="477" r:id="rId57"/>
    <p:sldId id="405" r:id="rId58"/>
    <p:sldId id="398" r:id="rId59"/>
    <p:sldId id="411" r:id="rId60"/>
    <p:sldId id="414" r:id="rId61"/>
    <p:sldId id="403" r:id="rId62"/>
    <p:sldId id="409" r:id="rId63"/>
    <p:sldId id="479" r:id="rId64"/>
    <p:sldId id="407" r:id="rId65"/>
    <p:sldId id="444" r:id="rId66"/>
    <p:sldId id="408" r:id="rId67"/>
    <p:sldId id="410" r:id="rId68"/>
    <p:sldId id="425" r:id="rId69"/>
    <p:sldId id="428" r:id="rId70"/>
    <p:sldId id="472" r:id="rId71"/>
    <p:sldId id="473" r:id="rId72"/>
    <p:sldId id="474" r:id="rId73"/>
    <p:sldId id="445" r:id="rId74"/>
  </p:sldIdLst>
  <p:sldSz cx="9144000" cy="6858000" type="screen4x3"/>
  <p:notesSz cx="9283700" cy="6985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728"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393"/>
    <a:srgbClr val="E5DFC5"/>
    <a:srgbClr val="7B6A2C"/>
    <a:srgbClr val="B184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00" autoAdjust="0"/>
    <p:restoredTop sz="86430" autoAdjust="0"/>
  </p:normalViewPr>
  <p:slideViewPr>
    <p:cSldViewPr snapToGrid="0" snapToObjects="1" showGuides="1">
      <p:cViewPr>
        <p:scale>
          <a:sx n="80" d="100"/>
          <a:sy n="80" d="100"/>
        </p:scale>
        <p:origin x="-72" y="-72"/>
      </p:cViewPr>
      <p:guideLst>
        <p:guide orient="horz" pos="1728"/>
        <p:guide pos="2880"/>
      </p:guideLst>
    </p:cSldViewPr>
  </p:slideViewPr>
  <p:outlineViewPr>
    <p:cViewPr>
      <p:scale>
        <a:sx n="33" d="100"/>
        <a:sy n="33" d="100"/>
      </p:scale>
      <p:origin x="0" y="876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79" d="100"/>
          <a:sy n="79" d="100"/>
        </p:scale>
        <p:origin x="-2688" y="-84"/>
      </p:cViewPr>
      <p:guideLst>
        <p:guide orient="horz" pos="2200"/>
        <p:guide pos="292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slide" Target="slides/slide39.xml"/><Relationship Id="rId63" Type="http://schemas.openxmlformats.org/officeDocument/2006/relationships/slide" Target="slides/slide47.xml"/><Relationship Id="rId68" Type="http://schemas.openxmlformats.org/officeDocument/2006/relationships/slide" Target="slides/slide52.xml"/><Relationship Id="rId76"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slide" Target="slides/slide55.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3.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66" Type="http://schemas.openxmlformats.org/officeDocument/2006/relationships/slide" Target="slides/slide50.xml"/><Relationship Id="rId74" Type="http://schemas.openxmlformats.org/officeDocument/2006/relationships/slide" Target="slides/slide58.xml"/><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45.xml"/><Relationship Id="rId10" Type="http://schemas.openxmlformats.org/officeDocument/2006/relationships/slideMaster" Target="slideMasters/slideMaster10.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slide" Target="slides/slide57.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slide" Target="slides/slide48.xml"/><Relationship Id="rId69" Type="http://schemas.openxmlformats.org/officeDocument/2006/relationships/slide" Target="slides/slide53.xml"/><Relationship Id="rId77"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5.xml"/><Relationship Id="rId72" Type="http://schemas.openxmlformats.org/officeDocument/2006/relationships/slide" Target="slides/slide56.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23778" cy="349489"/>
          </a:xfrm>
          <a:prstGeom prst="rect">
            <a:avLst/>
          </a:prstGeom>
        </p:spPr>
        <p:txBody>
          <a:bodyPr vert="horz" lIns="91221" tIns="45610" rIns="91221" bIns="45610" rtlCol="0"/>
          <a:lstStyle>
            <a:lvl1pPr algn="l">
              <a:defRPr sz="1200"/>
            </a:lvl1pPr>
          </a:lstStyle>
          <a:p>
            <a:endParaRPr lang="en-US" dirty="0"/>
          </a:p>
        </p:txBody>
      </p:sp>
      <p:sp>
        <p:nvSpPr>
          <p:cNvPr id="3" name="Date Placeholder 2"/>
          <p:cNvSpPr>
            <a:spLocks noGrp="1"/>
          </p:cNvSpPr>
          <p:nvPr>
            <p:ph type="dt" sz="quarter" idx="1"/>
          </p:nvPr>
        </p:nvSpPr>
        <p:spPr>
          <a:xfrm>
            <a:off x="5257821" y="1"/>
            <a:ext cx="4023778" cy="349489"/>
          </a:xfrm>
          <a:prstGeom prst="rect">
            <a:avLst/>
          </a:prstGeom>
        </p:spPr>
        <p:txBody>
          <a:bodyPr vert="horz" lIns="91221" tIns="45610" rIns="91221" bIns="45610" rtlCol="0"/>
          <a:lstStyle>
            <a:lvl1pPr algn="r">
              <a:defRPr sz="1200"/>
            </a:lvl1pPr>
          </a:lstStyle>
          <a:p>
            <a:fld id="{7F464C64-1E81-4638-92B9-A517B61126A4}" type="datetimeFigureOut">
              <a:rPr lang="en-US" smtClean="0"/>
              <a:t>5/8/2020</a:t>
            </a:fld>
            <a:endParaRPr lang="en-US" dirty="0"/>
          </a:p>
        </p:txBody>
      </p:sp>
      <p:sp>
        <p:nvSpPr>
          <p:cNvPr id="4" name="Footer Placeholder 3"/>
          <p:cNvSpPr>
            <a:spLocks noGrp="1"/>
          </p:cNvSpPr>
          <p:nvPr>
            <p:ph type="ftr" sz="quarter" idx="2"/>
          </p:nvPr>
        </p:nvSpPr>
        <p:spPr>
          <a:xfrm>
            <a:off x="1" y="6634319"/>
            <a:ext cx="4023778" cy="349489"/>
          </a:xfrm>
          <a:prstGeom prst="rect">
            <a:avLst/>
          </a:prstGeom>
        </p:spPr>
        <p:txBody>
          <a:bodyPr vert="horz" lIns="91221" tIns="45610" rIns="91221" bIns="45610"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57821" y="6634319"/>
            <a:ext cx="4023778" cy="349489"/>
          </a:xfrm>
          <a:prstGeom prst="rect">
            <a:avLst/>
          </a:prstGeom>
        </p:spPr>
        <p:txBody>
          <a:bodyPr vert="horz" lIns="91221" tIns="45610" rIns="91221" bIns="45610" rtlCol="0" anchor="b"/>
          <a:lstStyle>
            <a:lvl1pPr algn="r">
              <a:defRPr sz="1200"/>
            </a:lvl1pPr>
          </a:lstStyle>
          <a:p>
            <a:fld id="{941473D4-D671-4D6A-9769-E3A0DEFA543B}" type="slidenum">
              <a:rPr lang="en-US" smtClean="0"/>
              <a:t>‹#›</a:t>
            </a:fld>
            <a:endParaRPr lang="en-US" dirty="0"/>
          </a:p>
        </p:txBody>
      </p:sp>
    </p:spTree>
    <p:extLst>
      <p:ext uri="{BB962C8B-B14F-4D97-AF65-F5344CB8AC3E}">
        <p14:creationId xmlns:p14="http://schemas.microsoft.com/office/powerpoint/2010/main" val="5699213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2936" cy="350463"/>
          </a:xfrm>
          <a:prstGeom prst="rect">
            <a:avLst/>
          </a:prstGeom>
        </p:spPr>
        <p:txBody>
          <a:bodyPr vert="horz" lIns="92953" tIns="46477" rIns="92953" bIns="46477" rtlCol="0"/>
          <a:lstStyle>
            <a:lvl1pPr algn="l">
              <a:defRPr sz="1200"/>
            </a:lvl1pPr>
          </a:lstStyle>
          <a:p>
            <a:endParaRPr lang="en-US" dirty="0"/>
          </a:p>
        </p:txBody>
      </p:sp>
      <p:sp>
        <p:nvSpPr>
          <p:cNvPr id="3" name="Date Placeholder 2"/>
          <p:cNvSpPr>
            <a:spLocks noGrp="1"/>
          </p:cNvSpPr>
          <p:nvPr>
            <p:ph type="dt" idx="1"/>
          </p:nvPr>
        </p:nvSpPr>
        <p:spPr>
          <a:xfrm>
            <a:off x="5258617" y="0"/>
            <a:ext cx="4022936" cy="350463"/>
          </a:xfrm>
          <a:prstGeom prst="rect">
            <a:avLst/>
          </a:prstGeom>
        </p:spPr>
        <p:txBody>
          <a:bodyPr vert="horz" lIns="92953" tIns="46477" rIns="92953" bIns="46477" rtlCol="0"/>
          <a:lstStyle>
            <a:lvl1pPr algn="r">
              <a:defRPr sz="1200"/>
            </a:lvl1pPr>
          </a:lstStyle>
          <a:p>
            <a:fld id="{55E85A9C-1951-0546-B36F-FA5475CCBBB2}" type="datetimeFigureOut">
              <a:rPr lang="en-US" smtClean="0"/>
              <a:t>5/8/2020</a:t>
            </a:fld>
            <a:endParaRPr lang="en-US" dirty="0"/>
          </a:p>
        </p:txBody>
      </p:sp>
      <p:sp>
        <p:nvSpPr>
          <p:cNvPr id="4" name="Slide Image Placeholder 3"/>
          <p:cNvSpPr>
            <a:spLocks noGrp="1" noRot="1" noChangeAspect="1"/>
          </p:cNvSpPr>
          <p:nvPr>
            <p:ph type="sldImg" idx="2"/>
          </p:nvPr>
        </p:nvSpPr>
        <p:spPr>
          <a:xfrm>
            <a:off x="3071813" y="873125"/>
            <a:ext cx="3140075" cy="2355850"/>
          </a:xfrm>
          <a:prstGeom prst="rect">
            <a:avLst/>
          </a:prstGeom>
          <a:noFill/>
          <a:ln w="12700">
            <a:solidFill>
              <a:prstClr val="black"/>
            </a:solidFill>
          </a:ln>
        </p:spPr>
        <p:txBody>
          <a:bodyPr vert="horz" lIns="92953" tIns="46477" rIns="92953" bIns="46477" rtlCol="0" anchor="ctr"/>
          <a:lstStyle/>
          <a:p>
            <a:endParaRPr lang="en-US" dirty="0"/>
          </a:p>
        </p:txBody>
      </p:sp>
      <p:sp>
        <p:nvSpPr>
          <p:cNvPr id="5" name="Notes Placeholder 4"/>
          <p:cNvSpPr>
            <a:spLocks noGrp="1"/>
          </p:cNvSpPr>
          <p:nvPr>
            <p:ph type="body" sz="quarter" idx="3"/>
          </p:nvPr>
        </p:nvSpPr>
        <p:spPr>
          <a:xfrm>
            <a:off x="928370" y="3361531"/>
            <a:ext cx="7426960" cy="2750344"/>
          </a:xfrm>
          <a:prstGeom prst="rect">
            <a:avLst/>
          </a:prstGeom>
        </p:spPr>
        <p:txBody>
          <a:bodyPr vert="horz" lIns="92953" tIns="46477" rIns="92953" bIns="4647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6634539"/>
            <a:ext cx="4022936" cy="350462"/>
          </a:xfrm>
          <a:prstGeom prst="rect">
            <a:avLst/>
          </a:prstGeom>
        </p:spPr>
        <p:txBody>
          <a:bodyPr vert="horz" lIns="92953" tIns="46477" rIns="92953" bIns="46477"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58617" y="6634539"/>
            <a:ext cx="4022936" cy="350462"/>
          </a:xfrm>
          <a:prstGeom prst="rect">
            <a:avLst/>
          </a:prstGeom>
        </p:spPr>
        <p:txBody>
          <a:bodyPr vert="horz" lIns="92953" tIns="46477" rIns="92953" bIns="46477" rtlCol="0" anchor="b"/>
          <a:lstStyle>
            <a:lvl1pPr algn="r">
              <a:defRPr sz="1200"/>
            </a:lvl1pPr>
          </a:lstStyle>
          <a:p>
            <a:fld id="{02841EA1-D075-C349-B312-C7C60C13235E}" type="slidenum">
              <a:rPr lang="en-US" smtClean="0"/>
              <a:t>‹#›</a:t>
            </a:fld>
            <a:endParaRPr lang="en-US" dirty="0"/>
          </a:p>
        </p:txBody>
      </p:sp>
    </p:spTree>
    <p:extLst>
      <p:ext uri="{BB962C8B-B14F-4D97-AF65-F5344CB8AC3E}">
        <p14:creationId xmlns:p14="http://schemas.microsoft.com/office/powerpoint/2010/main" val="1618824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841EA1-D075-C349-B312-C7C60C13235E}"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16323945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Assuming you don’t want to take a hard line (and jump right to #2 below), we suggest trying to both convince and accommodate the employee. Can the employee work at different times (come in very early or very late to avoid most others)? have a separate work area? Continue to work from home? Work different days (such as the weekends even)? You can educate the employee on all the great steps you’re taking to try and keep everyone safe. Unfortunately, all of that may not work and the employee may still refuse.</a:t>
            </a:r>
          </a:p>
          <a:p>
            <a:r>
              <a:rPr lang="en-US" dirty="0"/>
              <a:t> </a:t>
            </a:r>
          </a:p>
          <a:p>
            <a:pPr lvl="0"/>
            <a:r>
              <a:rPr lang="en-US" dirty="0"/>
              <a:t>An employee who is being directed to return to work but will not can remain on furlough, or be disciplined or be fired. What is unknown at this time, is whether an employee who refuses to work because they’re scared of catching coronavirus will be able to collect unemployment (most people believe the employee will not be able to collect and it will be considered a voluntary quit). Also unknown is whether the employee will be able to claim wrongful discharge – but for some detailed legal reasons, I don’t believe the employee would have such a claim in Pennsylvania.</a:t>
            </a:r>
          </a:p>
          <a:p>
            <a:endParaRPr lang="en-US" dirty="0"/>
          </a:p>
        </p:txBody>
      </p:sp>
      <p:sp>
        <p:nvSpPr>
          <p:cNvPr id="4" name="Slide Number Placeholder 3"/>
          <p:cNvSpPr>
            <a:spLocks noGrp="1"/>
          </p:cNvSpPr>
          <p:nvPr>
            <p:ph type="sldNum" sz="quarter" idx="10"/>
          </p:nvPr>
        </p:nvSpPr>
        <p:spPr/>
        <p:txBody>
          <a:bodyPr/>
          <a:lstStyle/>
          <a:p>
            <a:fld id="{02841EA1-D075-C349-B312-C7C60C13235E}" type="slidenum">
              <a:rPr lang="en-US" smtClean="0"/>
              <a:t>26</a:t>
            </a:fld>
            <a:endParaRPr lang="en-US" dirty="0"/>
          </a:p>
        </p:txBody>
      </p:sp>
    </p:spTree>
    <p:extLst>
      <p:ext uri="{BB962C8B-B14F-4D97-AF65-F5344CB8AC3E}">
        <p14:creationId xmlns:p14="http://schemas.microsoft.com/office/powerpoint/2010/main" val="873200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841EA1-D075-C349-B312-C7C60C13235E}"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1632394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841EA1-D075-C349-B312-C7C60C13235E}"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632394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841EA1-D075-C349-B312-C7C60C13235E}"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632394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841EA1-D075-C349-B312-C7C60C13235E}"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1632394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841EA1-D075-C349-B312-C7C60C13235E}" type="slidenum">
              <a:rPr lang="en-US" smtClean="0"/>
              <a:t>9</a:t>
            </a:fld>
            <a:endParaRPr lang="en-US" dirty="0"/>
          </a:p>
        </p:txBody>
      </p:sp>
    </p:spTree>
    <p:extLst>
      <p:ext uri="{BB962C8B-B14F-4D97-AF65-F5344CB8AC3E}">
        <p14:creationId xmlns:p14="http://schemas.microsoft.com/office/powerpoint/2010/main" val="1632394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841EA1-D075-C349-B312-C7C60C13235E}" type="slidenum">
              <a:rPr lang="en-US" smtClean="0"/>
              <a:t>10</a:t>
            </a:fld>
            <a:endParaRPr lang="en-US" dirty="0"/>
          </a:p>
        </p:txBody>
      </p:sp>
    </p:spTree>
    <p:extLst>
      <p:ext uri="{BB962C8B-B14F-4D97-AF65-F5344CB8AC3E}">
        <p14:creationId xmlns:p14="http://schemas.microsoft.com/office/powerpoint/2010/main" val="1632394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841EA1-D075-C349-B312-C7C60C13235E}"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632394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841EA1-D075-C349-B312-C7C60C13235E}"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632394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87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3395" y="644893"/>
            <a:ext cx="8662736" cy="1010652"/>
          </a:xfrm>
        </p:spPr>
        <p:txBody>
          <a:bodyPr anchor="ctr" anchorCtr="0"/>
          <a:lstStyle>
            <a:lvl1pPr algn="l">
              <a:defRPr sz="2600"/>
            </a:lvl1pPr>
          </a:lstStyle>
          <a:p>
            <a:r>
              <a:rPr lang="en-US" dirty="0" smtClean="0"/>
              <a:t>Click to edit Master title style</a:t>
            </a:r>
            <a:endParaRPr lang="en-US" dirty="0"/>
          </a:p>
        </p:txBody>
      </p:sp>
      <p:sp>
        <p:nvSpPr>
          <p:cNvPr id="3" name="Subtitle 2"/>
          <p:cNvSpPr>
            <a:spLocks noGrp="1"/>
          </p:cNvSpPr>
          <p:nvPr>
            <p:ph type="subTitle" idx="1"/>
          </p:nvPr>
        </p:nvSpPr>
        <p:spPr>
          <a:xfrm>
            <a:off x="902367" y="2350752"/>
            <a:ext cx="7423485" cy="4107799"/>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3395" y="644893"/>
            <a:ext cx="8662736" cy="1010652"/>
          </a:xfrm>
        </p:spPr>
        <p:txBody>
          <a:bodyPr anchor="ctr" anchorCtr="0"/>
          <a:lstStyle>
            <a:lvl1pPr algn="l">
              <a:defRPr sz="2600"/>
            </a:lvl1pPr>
          </a:lstStyle>
          <a:p>
            <a:r>
              <a:rPr lang="en-US" dirty="0" smtClean="0"/>
              <a:t>Click to edit Master title style</a:t>
            </a:r>
            <a:endParaRPr lang="en-US" dirty="0"/>
          </a:p>
        </p:txBody>
      </p:sp>
      <p:sp>
        <p:nvSpPr>
          <p:cNvPr id="3" name="Subtitle 2"/>
          <p:cNvSpPr>
            <a:spLocks noGrp="1"/>
          </p:cNvSpPr>
          <p:nvPr>
            <p:ph type="subTitle" idx="1"/>
          </p:nvPr>
        </p:nvSpPr>
        <p:spPr>
          <a:xfrm>
            <a:off x="902367" y="2350752"/>
            <a:ext cx="7423485" cy="4107799"/>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14215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146997"/>
            <a:ext cx="8650702" cy="1231878"/>
          </a:xfrm>
          <a:ln>
            <a:solidFill>
              <a:schemeClr val="bg1">
                <a:lumMod val="85000"/>
              </a:schemeClr>
            </a:solidFill>
          </a:ln>
        </p:spPr>
        <p:txBody>
          <a:bodyPr anchor="b" anchorCtr="0"/>
          <a:lstStyle>
            <a:lvl1pPr algn="l">
              <a:defRPr sz="2800"/>
            </a:lvl1pPr>
          </a:lstStyle>
          <a:p>
            <a:r>
              <a:rPr lang="en-US" dirty="0" smtClean="0"/>
              <a:t>Click to edit Master title style</a:t>
            </a:r>
            <a:endParaRPr lang="en-US" dirty="0"/>
          </a:p>
        </p:txBody>
      </p:sp>
      <p:sp>
        <p:nvSpPr>
          <p:cNvPr id="3" name="Subtitle 2"/>
          <p:cNvSpPr>
            <a:spLocks noGrp="1"/>
          </p:cNvSpPr>
          <p:nvPr>
            <p:ph type="subTitle" idx="1"/>
          </p:nvPr>
        </p:nvSpPr>
        <p:spPr>
          <a:xfrm>
            <a:off x="902368" y="1813302"/>
            <a:ext cx="6877782" cy="4645249"/>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20714191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bg1">
                <a:lumMod val="85000"/>
              </a:schemeClr>
            </a:solidFill>
          </a:ln>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320999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130175" y="2862470"/>
            <a:ext cx="9367481" cy="1033669"/>
          </a:xfrm>
          <a:prstGeom prst="rect">
            <a:avLst/>
          </a:prstGeom>
          <a:solidFill>
            <a:schemeClr val="tx1">
              <a:alpha val="20000"/>
            </a:schemeClr>
          </a:solidFill>
          <a:ln>
            <a:solidFill>
              <a:schemeClr val="bg1"/>
            </a:solidFill>
          </a:ln>
        </p:spPr>
        <p:txBody>
          <a:bodyPr lIns="822960" anchor="ctr" anchorCtr="0"/>
          <a:lstStyle>
            <a:lvl1pPr marL="0" indent="0">
              <a:buFontTx/>
              <a:buNone/>
              <a:defRPr sz="3600">
                <a:solidFill>
                  <a:schemeClr val="bg1"/>
                </a:solidFill>
                <a:latin typeface="Arial" charset="0"/>
                <a:ea typeface="Arial" charset="0"/>
                <a:cs typeface="Arial" charset="0"/>
              </a:defRPr>
            </a:lvl1pPr>
          </a:lstStyle>
          <a:p>
            <a:pPr lvl="0"/>
            <a:r>
              <a:rPr lang="en-US" dirty="0" smtClean="0"/>
              <a:t>Click to edit Master text styles</a:t>
            </a:r>
          </a:p>
        </p:txBody>
      </p:sp>
    </p:spTree>
    <p:extLst>
      <p:ext uri="{BB962C8B-B14F-4D97-AF65-F5344CB8AC3E}">
        <p14:creationId xmlns:p14="http://schemas.microsoft.com/office/powerpoint/2010/main" val="17314235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130175" y="2862470"/>
            <a:ext cx="9367481" cy="1033669"/>
          </a:xfrm>
          <a:prstGeom prst="rect">
            <a:avLst/>
          </a:prstGeom>
          <a:solidFill>
            <a:schemeClr val="tx1">
              <a:alpha val="21000"/>
            </a:schemeClr>
          </a:solidFill>
          <a:ln>
            <a:solidFill>
              <a:schemeClr val="bg1"/>
            </a:solidFill>
          </a:ln>
        </p:spPr>
        <p:txBody>
          <a:bodyPr lIns="822960" anchor="ctr" anchorCtr="0"/>
          <a:lstStyle>
            <a:lvl1pPr marL="0" indent="0">
              <a:buFontTx/>
              <a:buNone/>
              <a:defRPr sz="3600">
                <a:solidFill>
                  <a:schemeClr val="bg1"/>
                </a:solidFill>
                <a:latin typeface="Arial" charset="0"/>
                <a:ea typeface="Arial" charset="0"/>
                <a:cs typeface="Arial" charset="0"/>
              </a:defRPr>
            </a:lvl1pPr>
          </a:lstStyle>
          <a:p>
            <a:pPr lvl="0"/>
            <a:r>
              <a:rPr lang="en-US" dirty="0" smtClean="0"/>
              <a:t>Click to edit Master text styles</a:t>
            </a:r>
          </a:p>
        </p:txBody>
      </p:sp>
    </p:spTree>
    <p:extLst>
      <p:ext uri="{BB962C8B-B14F-4D97-AF65-F5344CB8AC3E}">
        <p14:creationId xmlns:p14="http://schemas.microsoft.com/office/powerpoint/2010/main" val="41982417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146997"/>
            <a:ext cx="8650702" cy="1231878"/>
          </a:xfrm>
          <a:ln>
            <a:solidFill>
              <a:schemeClr val="bg1">
                <a:lumMod val="85000"/>
              </a:schemeClr>
            </a:solidFill>
          </a:ln>
        </p:spPr>
        <p:txBody>
          <a:bodyPr anchor="b" anchorCtr="0"/>
          <a:lstStyle>
            <a:lvl1pPr algn="l">
              <a:defRPr sz="2800"/>
            </a:lvl1pPr>
          </a:lstStyle>
          <a:p>
            <a:r>
              <a:rPr lang="en-US" dirty="0" smtClean="0"/>
              <a:t>Click to edit Master title style</a:t>
            </a:r>
            <a:endParaRPr lang="en-US" dirty="0"/>
          </a:p>
        </p:txBody>
      </p:sp>
      <p:sp>
        <p:nvSpPr>
          <p:cNvPr id="3" name="Subtitle 2"/>
          <p:cNvSpPr>
            <a:spLocks noGrp="1"/>
          </p:cNvSpPr>
          <p:nvPr>
            <p:ph type="subTitle" idx="1"/>
          </p:nvPr>
        </p:nvSpPr>
        <p:spPr>
          <a:xfrm>
            <a:off x="902368" y="1813302"/>
            <a:ext cx="6877782" cy="4645249"/>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835810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bg1">
                <a:lumMod val="85000"/>
              </a:schemeClr>
            </a:solidFill>
          </a:ln>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063485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146997"/>
            <a:ext cx="8650702" cy="1231878"/>
          </a:xfrm>
          <a:ln>
            <a:solidFill>
              <a:schemeClr val="bg1">
                <a:lumMod val="85000"/>
              </a:schemeClr>
            </a:solidFill>
          </a:ln>
        </p:spPr>
        <p:txBody>
          <a:bodyPr anchor="b" anchorCtr="0"/>
          <a:lstStyle>
            <a:lvl1pPr algn="l">
              <a:defRPr sz="2800"/>
            </a:lvl1pPr>
          </a:lstStyle>
          <a:p>
            <a:r>
              <a:rPr lang="en-US" dirty="0" smtClean="0"/>
              <a:t>Click to edit Master title style</a:t>
            </a:r>
            <a:endParaRPr lang="en-US" dirty="0"/>
          </a:p>
        </p:txBody>
      </p:sp>
      <p:sp>
        <p:nvSpPr>
          <p:cNvPr id="3" name="Subtitle 2"/>
          <p:cNvSpPr>
            <a:spLocks noGrp="1"/>
          </p:cNvSpPr>
          <p:nvPr>
            <p:ph type="subTitle" idx="1"/>
          </p:nvPr>
        </p:nvSpPr>
        <p:spPr>
          <a:xfrm>
            <a:off x="902368" y="1813302"/>
            <a:ext cx="6877782" cy="4645249"/>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22178691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bg1">
                <a:lumMod val="85000"/>
              </a:schemeClr>
            </a:solidFill>
          </a:ln>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447502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p:cNvSpPr>
            <a:spLocks noGrp="1"/>
          </p:cNvSpPr>
          <p:nvPr>
            <p:ph type="title"/>
          </p:nvPr>
        </p:nvSpPr>
        <p:spPr>
          <a:xfrm>
            <a:off x="914400" y="1240529"/>
            <a:ext cx="8518356" cy="1325217"/>
          </a:xfrm>
          <a:prstGeom prst="rect">
            <a:avLst/>
          </a:prstGeom>
          <a:ln>
            <a:solidFill>
              <a:schemeClr val="bg1">
                <a:lumMod val="85000"/>
              </a:schemeClr>
            </a:solidFill>
          </a:ln>
        </p:spPr>
        <p:txBody>
          <a:bodyPr lIns="274320" anchor="ctr" anchorCtr="0"/>
          <a:lstStyle/>
          <a:p>
            <a:r>
              <a:rPr lang="en-US" dirty="0"/>
              <a:t>Click to edit Master title style</a:t>
            </a:r>
          </a:p>
        </p:txBody>
      </p:sp>
      <p:sp>
        <p:nvSpPr>
          <p:cNvPr id="8" name="Content Placeholder 2"/>
          <p:cNvSpPr>
            <a:spLocks noGrp="1"/>
          </p:cNvSpPr>
          <p:nvPr>
            <p:ph idx="1"/>
          </p:nvPr>
        </p:nvSpPr>
        <p:spPr>
          <a:xfrm>
            <a:off x="914400" y="3021496"/>
            <a:ext cx="7600949" cy="3155467"/>
          </a:xfrm>
          <a:prstGeom prst="rect">
            <a:avLst/>
          </a:prstGeom>
        </p:spPr>
        <p:txBody>
          <a:bodyPr/>
          <a:lstStyle>
            <a:lvl1pPr>
              <a:defRPr sz="3600">
                <a:solidFill>
                  <a:schemeClr val="bg1">
                    <a:lumMod val="75000"/>
                  </a:schemeClr>
                </a:solidFill>
              </a:defRPr>
            </a:lvl1pPr>
          </a:lstStyle>
          <a:p>
            <a:pPr lvl="0"/>
            <a:r>
              <a:rPr lang="en-US" dirty="0"/>
              <a:t>Click to edit Master text styles</a:t>
            </a:r>
          </a:p>
        </p:txBody>
      </p:sp>
    </p:spTree>
    <p:extLst>
      <p:ext uri="{BB962C8B-B14F-4D97-AF65-F5344CB8AC3E}">
        <p14:creationId xmlns:p14="http://schemas.microsoft.com/office/powerpoint/2010/main" val="23359896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130175" y="2862470"/>
            <a:ext cx="9367481" cy="1033669"/>
          </a:xfrm>
          <a:prstGeom prst="rect">
            <a:avLst/>
          </a:prstGeom>
          <a:solidFill>
            <a:schemeClr val="tx1">
              <a:alpha val="20000"/>
            </a:schemeClr>
          </a:solidFill>
          <a:ln>
            <a:solidFill>
              <a:schemeClr val="bg1"/>
            </a:solidFill>
          </a:ln>
        </p:spPr>
        <p:txBody>
          <a:bodyPr lIns="822960" anchor="ctr" anchorCtr="0"/>
          <a:lstStyle>
            <a:lvl1pPr marL="0" indent="0">
              <a:buFontTx/>
              <a:buNone/>
              <a:defRPr sz="3600">
                <a:solidFill>
                  <a:schemeClr val="bg1"/>
                </a:solidFill>
                <a:latin typeface="Arial" charset="0"/>
                <a:ea typeface="Arial" charset="0"/>
                <a:cs typeface="Arial" charset="0"/>
              </a:defRPr>
            </a:lvl1pPr>
          </a:lstStyle>
          <a:p>
            <a:pPr lvl="0"/>
            <a:r>
              <a:rPr lang="en-US" dirty="0" smtClean="0"/>
              <a:t>Click to edit Master text styles</a:t>
            </a:r>
          </a:p>
        </p:txBody>
      </p:sp>
    </p:spTree>
    <p:extLst>
      <p:ext uri="{BB962C8B-B14F-4D97-AF65-F5344CB8AC3E}">
        <p14:creationId xmlns:p14="http://schemas.microsoft.com/office/powerpoint/2010/main" val="23432356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130175" y="2862470"/>
            <a:ext cx="9367481" cy="1033669"/>
          </a:xfrm>
          <a:prstGeom prst="rect">
            <a:avLst/>
          </a:prstGeom>
          <a:solidFill>
            <a:schemeClr val="tx1">
              <a:alpha val="20000"/>
            </a:schemeClr>
          </a:solidFill>
          <a:ln>
            <a:solidFill>
              <a:schemeClr val="bg1"/>
            </a:solidFill>
          </a:ln>
        </p:spPr>
        <p:txBody>
          <a:bodyPr lIns="822960" anchor="ctr" anchorCtr="0"/>
          <a:lstStyle>
            <a:lvl1pPr marL="0" indent="0">
              <a:buFontTx/>
              <a:buNone/>
              <a:defRPr sz="3600">
                <a:solidFill>
                  <a:schemeClr val="bg1"/>
                </a:solidFill>
                <a:latin typeface="Arial" charset="0"/>
                <a:ea typeface="Arial" charset="0"/>
                <a:cs typeface="Arial" charset="0"/>
              </a:defRPr>
            </a:lvl1pPr>
          </a:lstStyle>
          <a:p>
            <a:pPr lvl="0"/>
            <a:r>
              <a:rPr lang="en-US" dirty="0" smtClean="0"/>
              <a:t>Click to edit Master text styles</a:t>
            </a:r>
          </a:p>
        </p:txBody>
      </p:sp>
    </p:spTree>
    <p:extLst>
      <p:ext uri="{BB962C8B-B14F-4D97-AF65-F5344CB8AC3E}">
        <p14:creationId xmlns:p14="http://schemas.microsoft.com/office/powerpoint/2010/main" val="22491562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bg1">
                <a:lumMod val="85000"/>
              </a:schemeClr>
            </a:solidFill>
          </a:ln>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p:txBody>
      </p:sp>
    </p:spTree>
    <p:extLst>
      <p:ext uri="{BB962C8B-B14F-4D97-AF65-F5344CB8AC3E}">
        <p14:creationId xmlns:p14="http://schemas.microsoft.com/office/powerpoint/2010/main" val="17434197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p:cNvSpPr>
            <a:spLocks noGrp="1"/>
          </p:cNvSpPr>
          <p:nvPr>
            <p:ph type="title"/>
          </p:nvPr>
        </p:nvSpPr>
        <p:spPr>
          <a:xfrm>
            <a:off x="914400" y="1240529"/>
            <a:ext cx="8518356" cy="1325217"/>
          </a:xfrm>
          <a:prstGeom prst="rect">
            <a:avLst/>
          </a:prstGeom>
          <a:ln>
            <a:solidFill>
              <a:schemeClr val="bg1">
                <a:lumMod val="85000"/>
              </a:schemeClr>
            </a:solidFill>
          </a:ln>
        </p:spPr>
        <p:txBody>
          <a:bodyPr lIns="274320" anchor="ctr" anchorCtr="0"/>
          <a:lstStyle/>
          <a:p>
            <a:r>
              <a:rPr lang="en-US" dirty="0" smtClean="0"/>
              <a:t>Click to edit Master title style</a:t>
            </a:r>
            <a:endParaRPr lang="en-US" dirty="0"/>
          </a:p>
        </p:txBody>
      </p:sp>
      <p:sp>
        <p:nvSpPr>
          <p:cNvPr id="8" name="Content Placeholder 2"/>
          <p:cNvSpPr>
            <a:spLocks noGrp="1"/>
          </p:cNvSpPr>
          <p:nvPr>
            <p:ph idx="1"/>
          </p:nvPr>
        </p:nvSpPr>
        <p:spPr>
          <a:xfrm>
            <a:off x="914400" y="3021496"/>
            <a:ext cx="7600949" cy="3155467"/>
          </a:xfrm>
          <a:prstGeom prst="rect">
            <a:avLst/>
          </a:prstGeom>
        </p:spPr>
        <p:txBody>
          <a:bodyPr/>
          <a:lstStyle>
            <a:lvl1pPr>
              <a:defRPr sz="3600">
                <a:solidFill>
                  <a:schemeClr val="bg1">
                    <a:lumMod val="75000"/>
                  </a:schemeClr>
                </a:solidFill>
              </a:defRPr>
            </a:lvl1pPr>
          </a:lstStyle>
          <a:p>
            <a:pPr lvl="0"/>
            <a:r>
              <a:rPr lang="en-US" dirty="0" smtClean="0"/>
              <a:t>Click to edit Master text styles</a:t>
            </a:r>
          </a:p>
        </p:txBody>
      </p:sp>
    </p:spTree>
    <p:extLst>
      <p:ext uri="{BB962C8B-B14F-4D97-AF65-F5344CB8AC3E}">
        <p14:creationId xmlns:p14="http://schemas.microsoft.com/office/powerpoint/2010/main" val="1263494757"/>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3395" y="644893"/>
            <a:ext cx="8662736" cy="1010652"/>
          </a:xfrm>
        </p:spPr>
        <p:txBody>
          <a:bodyPr anchor="ctr" anchorCtr="0"/>
          <a:lstStyle>
            <a:lvl1pPr algn="l">
              <a:defRPr sz="2600"/>
            </a:lvl1pPr>
          </a:lstStyle>
          <a:p>
            <a:r>
              <a:rPr lang="en-US" dirty="0" smtClean="0"/>
              <a:t>Click to edit Master title style</a:t>
            </a:r>
            <a:endParaRPr lang="en-US" dirty="0"/>
          </a:p>
        </p:txBody>
      </p:sp>
      <p:sp>
        <p:nvSpPr>
          <p:cNvPr id="3" name="Subtitle 2"/>
          <p:cNvSpPr>
            <a:spLocks noGrp="1"/>
          </p:cNvSpPr>
          <p:nvPr>
            <p:ph type="subTitle" idx="1"/>
          </p:nvPr>
        </p:nvSpPr>
        <p:spPr>
          <a:xfrm>
            <a:off x="902367" y="2350752"/>
            <a:ext cx="7423485" cy="4107799"/>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16578704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76946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12.emf"/><Relationship Id="rId4" Type="http://schemas.openxmlformats.org/officeDocument/2006/relationships/image" Target="../media/image11.jp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7.emf"/><Relationship Id="rId4" Type="http://schemas.openxmlformats.org/officeDocument/2006/relationships/image" Target="../media/image13.jp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5" Type="http://schemas.openxmlformats.org/officeDocument/2006/relationships/image" Target="../media/image7.emf"/><Relationship Id="rId4" Type="http://schemas.openxmlformats.org/officeDocument/2006/relationships/image" Target="../media/image14.jp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theme" Target="../theme/theme13.xml"/><Relationship Id="rId1" Type="http://schemas.openxmlformats.org/officeDocument/2006/relationships/slideLayout" Target="../slideLayouts/slideLayout23.xml"/><Relationship Id="rId4" Type="http://schemas.openxmlformats.org/officeDocument/2006/relationships/image" Target="../media/image7.emf"/></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image" Target="../media/image12.emf"/><Relationship Id="rId4" Type="http://schemas.openxmlformats.org/officeDocument/2006/relationships/image" Target="../media/image16.jp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theme" Target="../theme/theme15.xml"/><Relationship Id="rId1" Type="http://schemas.openxmlformats.org/officeDocument/2006/relationships/slideLayout" Target="../slideLayouts/slideLayout26.xml"/><Relationship Id="rId4" Type="http://schemas.openxmlformats.org/officeDocument/2006/relationships/image" Target="../media/image7.emf"/></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theme" Target="../theme/theme16.xml"/><Relationship Id="rId1" Type="http://schemas.openxmlformats.org/officeDocument/2006/relationships/slideLayout" Target="../slideLayouts/slideLayout27.xml"/><Relationship Id="rId4" Type="http://schemas.openxmlformats.org/officeDocument/2006/relationships/image" Target="../media/image7.emf"/></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3.JPG"/><Relationship Id="rId4" Type="http://schemas.openxmlformats.org/officeDocument/2006/relationships/image" Target="../media/image4.jp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3.JPG"/><Relationship Id="rId4" Type="http://schemas.openxmlformats.org/officeDocument/2006/relationships/image" Target="../media/image5.jp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7.emf"/><Relationship Id="rId4" Type="http://schemas.openxmlformats.org/officeDocument/2006/relationships/image" Target="../media/image6.jp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7.emf"/><Relationship Id="rId4" Type="http://schemas.openxmlformats.org/officeDocument/2006/relationships/image" Target="../media/image8.jp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7.emf"/><Relationship Id="rId4" Type="http://schemas.openxmlformats.org/officeDocument/2006/relationships/image" Target="../media/image9.jpg"/></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4.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7.emf"/><Relationship Id="rId4" Type="http://schemas.openxmlformats.org/officeDocument/2006/relationships/image" Target="../media/image10.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911607794"/>
      </p:ext>
    </p:extLst>
  </p:cSld>
  <p:clrMap bg1="lt1" tx1="dk1" bg2="lt2" tx2="dk2" accent1="accent1" accent2="accent2" accent3="accent3" accent4="accent4" accent5="accent5" accent6="accent6" hlink="hlink" folHlink="folHlink"/>
  <p:sldLayoutIdLst>
    <p:sldLayoutId id="2147483667" r:id="rId1"/>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0800000" flipH="1" flipV="1">
            <a:off x="638605" y="435418"/>
            <a:ext cx="2486807" cy="1251692"/>
          </a:xfrm>
          <a:prstGeom prst="rect">
            <a:avLst/>
          </a:prstGeom>
        </p:spPr>
      </p:pic>
    </p:spTree>
    <p:extLst>
      <p:ext uri="{BB962C8B-B14F-4D97-AF65-F5344CB8AC3E}">
        <p14:creationId xmlns:p14="http://schemas.microsoft.com/office/powerpoint/2010/main" val="20709251"/>
      </p:ext>
    </p:extLst>
  </p:cSld>
  <p:clrMap bg1="lt1" tx1="dk1" bg2="lt2" tx2="dk2" accent1="accent1" accent2="accent2" accent3="accent3" accent4="accent4" accent5="accent5" accent6="accent6" hlink="hlink" folHlink="folHlink"/>
  <p:sldLayoutIdLst>
    <p:sldLayoutId id="2147483690" r:id="rId1"/>
    <p:sldLayoutId id="2147483691" r:id="rId2"/>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b="0" i="0" kern="1200">
          <a:solidFill>
            <a:schemeClr val="bg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914400" y="-171024"/>
            <a:ext cx="8518356" cy="1301857"/>
          </a:xfrm>
          <a:prstGeom prst="rect">
            <a:avLst/>
          </a:prstGeom>
          <a:ln w="12700">
            <a:solidFill>
              <a:schemeClr val="bg1">
                <a:lumMod val="85000"/>
              </a:schemeClr>
            </a:solidFill>
          </a:ln>
        </p:spPr>
        <p:txBody>
          <a:bodyPr vert="horz" lIns="182880" tIns="182880" rIns="182880" bIns="18288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914400" y="1866900"/>
            <a:ext cx="7600949" cy="43100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Oval 4"/>
          <p:cNvSpPr/>
          <p:nvPr userDrawn="1"/>
        </p:nvSpPr>
        <p:spPr>
          <a:xfrm>
            <a:off x="9739732" y="4971443"/>
            <a:ext cx="658678" cy="658678"/>
          </a:xfrm>
          <a:prstGeom prst="ellipse">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4" name="Picture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0800000" flipH="1" flipV="1">
            <a:off x="8126040" y="5883464"/>
            <a:ext cx="778618" cy="634017"/>
          </a:xfrm>
          <a:prstGeom prst="rect">
            <a:avLst/>
          </a:prstGeom>
        </p:spPr>
      </p:pic>
    </p:spTree>
    <p:extLst>
      <p:ext uri="{BB962C8B-B14F-4D97-AF65-F5344CB8AC3E}">
        <p14:creationId xmlns:p14="http://schemas.microsoft.com/office/powerpoint/2010/main" val="2785014280"/>
      </p:ext>
    </p:extLst>
  </p:cSld>
  <p:clrMap bg1="lt1" tx1="dk1" bg2="lt2" tx2="dk2" accent1="accent1" accent2="accent2" accent3="accent3" accent4="accent4" accent5="accent5" accent6="accent6" hlink="hlink" folHlink="folHlink"/>
  <p:sldLayoutIdLst>
    <p:sldLayoutId id="2147483693" r:id="rId1"/>
    <p:sldLayoutId id="2147483694" r:id="rId2"/>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800" b="0" i="0" kern="1200">
          <a:solidFill>
            <a:schemeClr val="bg2">
              <a:lumMod val="90000"/>
            </a:schemeClr>
          </a:solidFill>
          <a:latin typeface="Arial" charset="0"/>
          <a:ea typeface="Arial" charset="0"/>
          <a:cs typeface="Arial" charset="0"/>
        </a:defRPr>
      </a:lvl1pPr>
    </p:titleStyle>
    <p:bodyStyle>
      <a:lvl1pPr marL="0" indent="0" algn="l" defTabSz="914400" rtl="0" eaLnBrk="1" latinLnBrk="0" hangingPunct="1">
        <a:lnSpc>
          <a:spcPct val="90000"/>
        </a:lnSpc>
        <a:spcBef>
          <a:spcPts val="1000"/>
        </a:spcBef>
        <a:spcAft>
          <a:spcPts val="1200"/>
        </a:spcAft>
        <a:buFontTx/>
        <a:buNone/>
        <a:defRPr sz="2400" kern="1200">
          <a:solidFill>
            <a:schemeClr val="bg2">
              <a:lumMod val="25000"/>
            </a:schemeClr>
          </a:solidFill>
          <a:latin typeface="+mn-lt"/>
          <a:ea typeface="+mn-ea"/>
          <a:cs typeface="+mn-cs"/>
        </a:defRPr>
      </a:lvl1pPr>
      <a:lvl2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2pPr>
      <a:lvl3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3pPr>
      <a:lvl4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4pPr>
      <a:lvl5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1176">
          <p15:clr>
            <a:srgbClr val="F26B43"/>
          </p15:clr>
        </p15:guide>
        <p15:guide id="2" pos="576">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914400" y="-171024"/>
            <a:ext cx="8518356" cy="1301857"/>
          </a:xfrm>
          <a:prstGeom prst="rect">
            <a:avLst/>
          </a:prstGeom>
          <a:ln w="12700">
            <a:solidFill>
              <a:schemeClr val="bg1">
                <a:lumMod val="85000"/>
              </a:schemeClr>
            </a:solidFill>
          </a:ln>
        </p:spPr>
        <p:txBody>
          <a:bodyPr vert="horz" lIns="182880" tIns="182880" rIns="182880" bIns="18288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914400" y="1866900"/>
            <a:ext cx="7600949" cy="43100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Oval 4"/>
          <p:cNvSpPr/>
          <p:nvPr userDrawn="1"/>
        </p:nvSpPr>
        <p:spPr>
          <a:xfrm>
            <a:off x="9739732" y="4971443"/>
            <a:ext cx="658678" cy="658678"/>
          </a:xfrm>
          <a:prstGeom prst="ellipse">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4" name="Picture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0800000" flipH="1" flipV="1">
            <a:off x="8126040" y="5883464"/>
            <a:ext cx="778618" cy="634017"/>
          </a:xfrm>
          <a:prstGeom prst="rect">
            <a:avLst/>
          </a:prstGeom>
        </p:spPr>
      </p:pic>
    </p:spTree>
    <p:extLst>
      <p:ext uri="{BB962C8B-B14F-4D97-AF65-F5344CB8AC3E}">
        <p14:creationId xmlns:p14="http://schemas.microsoft.com/office/powerpoint/2010/main" val="2353977932"/>
      </p:ext>
    </p:extLst>
  </p:cSld>
  <p:clrMap bg1="lt1" tx1="dk1" bg2="lt2" tx2="dk2" accent1="accent1" accent2="accent2" accent3="accent3" accent4="accent4" accent5="accent5" accent6="accent6" hlink="hlink" folHlink="folHlink"/>
  <p:sldLayoutIdLst>
    <p:sldLayoutId id="2147483696" r:id="rId1"/>
    <p:sldLayoutId id="2147483697" r:id="rId2"/>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800" b="0" i="0" kern="1200">
          <a:solidFill>
            <a:schemeClr val="bg2">
              <a:lumMod val="90000"/>
            </a:schemeClr>
          </a:solidFill>
          <a:latin typeface="Arial" charset="0"/>
          <a:ea typeface="Arial" charset="0"/>
          <a:cs typeface="Arial" charset="0"/>
        </a:defRPr>
      </a:lvl1pPr>
    </p:titleStyle>
    <p:bodyStyle>
      <a:lvl1pPr marL="0" indent="0" algn="l" defTabSz="914400" rtl="0" eaLnBrk="1" latinLnBrk="0" hangingPunct="1">
        <a:lnSpc>
          <a:spcPct val="90000"/>
        </a:lnSpc>
        <a:spcBef>
          <a:spcPts val="1000"/>
        </a:spcBef>
        <a:spcAft>
          <a:spcPts val="1200"/>
        </a:spcAft>
        <a:buFontTx/>
        <a:buNone/>
        <a:defRPr sz="2400" kern="1200">
          <a:solidFill>
            <a:schemeClr val="bg2">
              <a:lumMod val="25000"/>
            </a:schemeClr>
          </a:solidFill>
          <a:latin typeface="+mn-lt"/>
          <a:ea typeface="+mn-ea"/>
          <a:cs typeface="+mn-cs"/>
        </a:defRPr>
      </a:lvl1pPr>
      <a:lvl2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2pPr>
      <a:lvl3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3pPr>
      <a:lvl4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4pPr>
      <a:lvl5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1176">
          <p15:clr>
            <a:srgbClr val="F26B43"/>
          </p15:clr>
        </p15:guide>
        <p15:guide id="2" pos="576">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Oval 4"/>
          <p:cNvSpPr/>
          <p:nvPr userDrawn="1"/>
        </p:nvSpPr>
        <p:spPr>
          <a:xfrm>
            <a:off x="9739732" y="4971443"/>
            <a:ext cx="658678" cy="658678"/>
          </a:xfrm>
          <a:prstGeom prst="ellipse">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flipH="1" flipV="1">
            <a:off x="8126040" y="5883464"/>
            <a:ext cx="778618" cy="634017"/>
          </a:xfrm>
          <a:prstGeom prst="rect">
            <a:avLst/>
          </a:prstGeom>
        </p:spPr>
      </p:pic>
    </p:spTree>
    <p:extLst>
      <p:ext uri="{BB962C8B-B14F-4D97-AF65-F5344CB8AC3E}">
        <p14:creationId xmlns:p14="http://schemas.microsoft.com/office/powerpoint/2010/main" val="2792502047"/>
      </p:ext>
    </p:extLst>
  </p:cSld>
  <p:clrMap bg1="lt1" tx1="dk1" bg2="lt2" tx2="dk2" accent1="accent1" accent2="accent2" accent3="accent3" accent4="accent4" accent5="accent5" accent6="accent6" hlink="hlink" folHlink="folHlink"/>
  <p:sldLayoutIdLst>
    <p:sldLayoutId id="2147483700" r:id="rId1"/>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914400" rtl="0" eaLnBrk="1" latinLnBrk="0" hangingPunct="1">
        <a:lnSpc>
          <a:spcPct val="90000"/>
        </a:lnSpc>
        <a:spcBef>
          <a:spcPct val="0"/>
        </a:spcBef>
        <a:buNone/>
        <a:defRPr sz="2800" b="0" i="0" kern="1200">
          <a:solidFill>
            <a:schemeClr val="bg2">
              <a:lumMod val="90000"/>
            </a:schemeClr>
          </a:solidFill>
          <a:latin typeface="Arial" charset="0"/>
          <a:ea typeface="Arial" charset="0"/>
          <a:cs typeface="Arial" charset="0"/>
        </a:defRPr>
      </a:lvl1pPr>
    </p:titleStyle>
    <p:bodyStyle>
      <a:lvl1pPr marL="0" indent="0" algn="l" defTabSz="914400" rtl="0" eaLnBrk="1" latinLnBrk="0" hangingPunct="1">
        <a:lnSpc>
          <a:spcPct val="90000"/>
        </a:lnSpc>
        <a:spcBef>
          <a:spcPts val="1000"/>
        </a:spcBef>
        <a:spcAft>
          <a:spcPts val="1200"/>
        </a:spcAft>
        <a:buFontTx/>
        <a:buNone/>
        <a:defRPr sz="2400" kern="1200">
          <a:solidFill>
            <a:schemeClr val="bg2">
              <a:lumMod val="25000"/>
            </a:schemeClr>
          </a:solidFill>
          <a:latin typeface="+mn-lt"/>
          <a:ea typeface="+mn-ea"/>
          <a:cs typeface="+mn-cs"/>
        </a:defRPr>
      </a:lvl1pPr>
      <a:lvl2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2pPr>
      <a:lvl3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3pPr>
      <a:lvl4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4pPr>
      <a:lvl5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1176">
          <p15:clr>
            <a:srgbClr val="F26B43"/>
          </p15:clr>
        </p15:guide>
        <p15:guide id="2" pos="576">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Pictur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0800000" flipH="1" flipV="1">
            <a:off x="638605" y="435418"/>
            <a:ext cx="2486807" cy="1251692"/>
          </a:xfrm>
          <a:prstGeom prst="rect">
            <a:avLst/>
          </a:prstGeom>
        </p:spPr>
      </p:pic>
    </p:spTree>
    <p:extLst>
      <p:ext uri="{BB962C8B-B14F-4D97-AF65-F5344CB8AC3E}">
        <p14:creationId xmlns:p14="http://schemas.microsoft.com/office/powerpoint/2010/main" val="3205466373"/>
      </p:ext>
    </p:extLst>
  </p:cSld>
  <p:clrMap bg1="lt1" tx1="dk1" bg2="lt2" tx2="dk2" accent1="accent1" accent2="accent2" accent3="accent3" accent4="accent4" accent5="accent5" accent6="accent6" hlink="hlink" folHlink="folHlink"/>
  <p:sldLayoutIdLst>
    <p:sldLayoutId id="2147483702" r:id="rId1"/>
    <p:sldLayoutId id="2147483703" r:id="rId2"/>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b="0" i="0" kern="1200">
          <a:solidFill>
            <a:schemeClr val="bg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914400" y="1240529"/>
            <a:ext cx="8518356" cy="1325217"/>
          </a:xfrm>
          <a:prstGeom prst="rect">
            <a:avLst/>
          </a:prstGeom>
          <a:ln w="12700">
            <a:solidFill>
              <a:schemeClr val="bg1">
                <a:lumMod val="85000"/>
              </a:schemeClr>
            </a:solidFill>
          </a:ln>
        </p:spPr>
        <p:txBody>
          <a:bodyPr vert="horz" lIns="274320" tIns="182880" rIns="182880" bIns="182880" rtlCol="0" anchor="ctr"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914400" y="3021496"/>
            <a:ext cx="7600949" cy="3155467"/>
          </a:xfrm>
          <a:prstGeom prst="rect">
            <a:avLst/>
          </a:prstGeom>
        </p:spPr>
        <p:txBody>
          <a:bodyPr vert="horz" lIns="0" tIns="0" rIns="0" bIns="0" rtlCol="0">
            <a:noAutofit/>
          </a:bodyPr>
          <a:lstStyle/>
          <a:p>
            <a:pPr lvl="0"/>
            <a:r>
              <a:rPr lang="en-US" dirty="0" smtClean="0"/>
              <a:t>Click to edit Master text styles</a:t>
            </a:r>
          </a:p>
        </p:txBody>
      </p:sp>
      <p:sp>
        <p:nvSpPr>
          <p:cNvPr id="5" name="Oval 4"/>
          <p:cNvSpPr/>
          <p:nvPr userDrawn="1"/>
        </p:nvSpPr>
        <p:spPr>
          <a:xfrm>
            <a:off x="9739732" y="4971443"/>
            <a:ext cx="658678" cy="658678"/>
          </a:xfrm>
          <a:prstGeom prst="ellipse">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0800000" flipH="1" flipV="1">
            <a:off x="8126040" y="5883464"/>
            <a:ext cx="778618" cy="634017"/>
          </a:xfrm>
          <a:prstGeom prst="rect">
            <a:avLst/>
          </a:prstGeom>
        </p:spPr>
      </p:pic>
    </p:spTree>
    <p:extLst>
      <p:ext uri="{BB962C8B-B14F-4D97-AF65-F5344CB8AC3E}">
        <p14:creationId xmlns:p14="http://schemas.microsoft.com/office/powerpoint/2010/main" val="2913885541"/>
      </p:ext>
    </p:extLst>
  </p:cSld>
  <p:clrMap bg1="lt1" tx1="dk1" bg2="lt2" tx2="dk2" accent1="accent1" accent2="accent2" accent3="accent3" accent4="accent4" accent5="accent5" accent6="accent6" hlink="hlink" folHlink="folHlink"/>
  <p:sldLayoutIdLst>
    <p:sldLayoutId id="2147483705" r:id="rId1"/>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800" b="0" i="0" kern="1200">
          <a:solidFill>
            <a:schemeClr val="bg2">
              <a:lumMod val="90000"/>
            </a:schemeClr>
          </a:solidFill>
          <a:latin typeface="Arial" charset="0"/>
          <a:ea typeface="Arial" charset="0"/>
          <a:cs typeface="Arial" charset="0"/>
        </a:defRPr>
      </a:lvl1pPr>
    </p:titleStyle>
    <p:bodyStyle>
      <a:lvl1pPr marL="0" indent="0" algn="l" defTabSz="914400" rtl="0" eaLnBrk="1" latinLnBrk="0" hangingPunct="1">
        <a:lnSpc>
          <a:spcPct val="90000"/>
        </a:lnSpc>
        <a:spcBef>
          <a:spcPts val="1000"/>
        </a:spcBef>
        <a:spcAft>
          <a:spcPts val="1200"/>
        </a:spcAft>
        <a:buFontTx/>
        <a:buNone/>
        <a:defRPr sz="3600" kern="1200">
          <a:solidFill>
            <a:schemeClr val="bg1">
              <a:lumMod val="75000"/>
            </a:schemeClr>
          </a:solidFill>
          <a:latin typeface="+mn-lt"/>
          <a:ea typeface="+mn-ea"/>
          <a:cs typeface="+mn-cs"/>
        </a:defRPr>
      </a:lvl1pPr>
      <a:lvl2pPr marL="0" indent="0" algn="l" defTabSz="914400" rtl="0" eaLnBrk="1" latinLnBrk="0" hangingPunct="1">
        <a:lnSpc>
          <a:spcPct val="90000"/>
        </a:lnSpc>
        <a:spcBef>
          <a:spcPts val="500"/>
        </a:spcBef>
        <a:buFontTx/>
        <a:buNone/>
        <a:defRPr sz="3600" kern="1200">
          <a:solidFill>
            <a:schemeClr val="bg2">
              <a:lumMod val="25000"/>
            </a:schemeClr>
          </a:solidFill>
          <a:latin typeface="+mn-lt"/>
          <a:ea typeface="+mn-ea"/>
          <a:cs typeface="+mn-cs"/>
        </a:defRPr>
      </a:lvl2pPr>
      <a:lvl3pPr marL="0" indent="0" algn="l" defTabSz="914400" rtl="0" eaLnBrk="1" latinLnBrk="0" hangingPunct="1">
        <a:lnSpc>
          <a:spcPct val="90000"/>
        </a:lnSpc>
        <a:spcBef>
          <a:spcPts val="500"/>
        </a:spcBef>
        <a:buFontTx/>
        <a:buNone/>
        <a:defRPr sz="3600" kern="1200">
          <a:solidFill>
            <a:schemeClr val="bg2">
              <a:lumMod val="25000"/>
            </a:schemeClr>
          </a:solidFill>
          <a:latin typeface="+mn-lt"/>
          <a:ea typeface="+mn-ea"/>
          <a:cs typeface="+mn-cs"/>
        </a:defRPr>
      </a:lvl3pPr>
      <a:lvl4pPr marL="0" indent="0" algn="l" defTabSz="914400" rtl="0" eaLnBrk="1" latinLnBrk="0" hangingPunct="1">
        <a:lnSpc>
          <a:spcPct val="90000"/>
        </a:lnSpc>
        <a:spcBef>
          <a:spcPts val="500"/>
        </a:spcBef>
        <a:buFontTx/>
        <a:buNone/>
        <a:defRPr sz="3600" kern="1200">
          <a:solidFill>
            <a:schemeClr val="bg2">
              <a:lumMod val="25000"/>
            </a:schemeClr>
          </a:solidFill>
          <a:latin typeface="+mn-lt"/>
          <a:ea typeface="+mn-ea"/>
          <a:cs typeface="+mn-cs"/>
        </a:defRPr>
      </a:lvl4pPr>
      <a:lvl5pPr marL="0" indent="0" algn="l" defTabSz="914400" rtl="0" eaLnBrk="1" latinLnBrk="0" hangingPunct="1">
        <a:lnSpc>
          <a:spcPct val="90000"/>
        </a:lnSpc>
        <a:spcBef>
          <a:spcPts val="500"/>
        </a:spcBef>
        <a:buFontTx/>
        <a:buNone/>
        <a:defRPr sz="36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792" userDrawn="1">
          <p15:clr>
            <a:srgbClr val="F26B43"/>
          </p15:clr>
        </p15:guide>
        <p15:guide id="2" pos="576">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Oval 4"/>
          <p:cNvSpPr/>
          <p:nvPr userDrawn="1"/>
        </p:nvSpPr>
        <p:spPr>
          <a:xfrm>
            <a:off x="9739732" y="4971443"/>
            <a:ext cx="658678" cy="658678"/>
          </a:xfrm>
          <a:prstGeom prst="ellipse">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0800000" flipH="1" flipV="1">
            <a:off x="8126040" y="5883464"/>
            <a:ext cx="778618" cy="634017"/>
          </a:xfrm>
          <a:prstGeom prst="rect">
            <a:avLst/>
          </a:prstGeom>
        </p:spPr>
      </p:pic>
    </p:spTree>
    <p:extLst>
      <p:ext uri="{BB962C8B-B14F-4D97-AF65-F5344CB8AC3E}">
        <p14:creationId xmlns:p14="http://schemas.microsoft.com/office/powerpoint/2010/main" val="3491686849"/>
      </p:ext>
    </p:extLst>
  </p:cSld>
  <p:clrMap bg1="lt1" tx1="dk1" bg2="lt2" tx2="dk2" accent1="accent1" accent2="accent2" accent3="accent3" accent4="accent4" accent5="accent5" accent6="accent6" hlink="hlink" folHlink="folHlink"/>
  <p:sldLayoutIdLst>
    <p:sldLayoutId id="2147483707" r:id="rId1"/>
  </p:sldLayoutIdLst>
  <p:transition>
    <p:fade/>
  </p:transition>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800" b="0" i="0" kern="1200">
          <a:solidFill>
            <a:schemeClr val="bg2">
              <a:lumMod val="90000"/>
            </a:schemeClr>
          </a:solidFill>
          <a:latin typeface="Arial" charset="0"/>
          <a:ea typeface="Arial" charset="0"/>
          <a:cs typeface="Arial" charset="0"/>
        </a:defRPr>
      </a:lvl1pPr>
    </p:titleStyle>
    <p:bodyStyle>
      <a:lvl1pPr marL="0" indent="0" algn="l" defTabSz="914400" rtl="0" eaLnBrk="1" latinLnBrk="0" hangingPunct="1">
        <a:lnSpc>
          <a:spcPct val="90000"/>
        </a:lnSpc>
        <a:spcBef>
          <a:spcPts val="1000"/>
        </a:spcBef>
        <a:spcAft>
          <a:spcPts val="1200"/>
        </a:spcAft>
        <a:buFontTx/>
        <a:buNone/>
        <a:defRPr sz="2400" kern="1200">
          <a:solidFill>
            <a:schemeClr val="bg2">
              <a:lumMod val="25000"/>
            </a:schemeClr>
          </a:solidFill>
          <a:latin typeface="+mn-lt"/>
          <a:ea typeface="+mn-ea"/>
          <a:cs typeface="+mn-cs"/>
        </a:defRPr>
      </a:lvl1pPr>
      <a:lvl2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2pPr>
      <a:lvl3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3pPr>
      <a:lvl4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4pPr>
      <a:lvl5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1176">
          <p15:clr>
            <a:srgbClr val="F26B43"/>
          </p15:clr>
        </p15:guide>
        <p15:guide id="2" pos="57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650558" y="2642877"/>
            <a:ext cx="3255099" cy="1390108"/>
          </a:xfrm>
          <a:prstGeom prst="rect">
            <a:avLst/>
          </a:prstGeom>
        </p:spPr>
      </p:pic>
    </p:spTree>
    <p:extLst>
      <p:ext uri="{BB962C8B-B14F-4D97-AF65-F5344CB8AC3E}">
        <p14:creationId xmlns:p14="http://schemas.microsoft.com/office/powerpoint/2010/main" val="1154789704"/>
      </p:ext>
    </p:extLst>
  </p:cSld>
  <p:clrMap bg1="lt1" tx1="dk1" bg2="lt2" tx2="dk2" accent1="accent1" accent2="accent2" accent3="accent3" accent4="accent4" accent5="accent5" accent6="accent6" hlink="hlink" folHlink="folHlink"/>
  <p:sldLayoutIdLst>
    <p:sldLayoutId id="2147483675" r:id="rId1"/>
    <p:sldLayoutId id="2147483676" r:id="rId2"/>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b="0" i="0" kern="1200">
          <a:solidFill>
            <a:schemeClr val="bg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650558" y="2642877"/>
            <a:ext cx="3255099" cy="1390108"/>
          </a:xfrm>
          <a:prstGeom prst="rect">
            <a:avLst/>
          </a:prstGeom>
        </p:spPr>
      </p:pic>
    </p:spTree>
    <p:extLst>
      <p:ext uri="{BB962C8B-B14F-4D97-AF65-F5344CB8AC3E}">
        <p14:creationId xmlns:p14="http://schemas.microsoft.com/office/powerpoint/2010/main" val="1740837189"/>
      </p:ext>
    </p:extLst>
  </p:cSld>
  <p:clrMap bg1="lt1" tx1="dk1" bg2="lt2" tx2="dk2" accent1="accent1" accent2="accent2" accent3="accent3" accent4="accent4" accent5="accent5" accent6="accent6" hlink="hlink" folHlink="folHlink"/>
  <p:sldLayoutIdLst>
    <p:sldLayoutId id="2147483678" r:id="rId1"/>
    <p:sldLayoutId id="2147483679" r:id="rId2"/>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b="0" i="0" kern="1200">
          <a:solidFill>
            <a:schemeClr val="bg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650558" y="2642877"/>
            <a:ext cx="3255099" cy="1390108"/>
          </a:xfrm>
          <a:prstGeom prst="rect">
            <a:avLst/>
          </a:prstGeom>
        </p:spPr>
      </p:pic>
    </p:spTree>
    <p:extLst>
      <p:ext uri="{BB962C8B-B14F-4D97-AF65-F5344CB8AC3E}">
        <p14:creationId xmlns:p14="http://schemas.microsoft.com/office/powerpoint/2010/main" val="1709218449"/>
      </p:ext>
    </p:extLst>
  </p:cSld>
  <p:clrMap bg1="lt1" tx1="dk1" bg2="lt2" tx2="dk2" accent1="accent1" accent2="accent2" accent3="accent3" accent4="accent4" accent5="accent5" accent6="accent6" hlink="hlink" folHlink="folHlink"/>
  <p:sldLayoutIdLst>
    <p:sldLayoutId id="2147483681" r:id="rId1"/>
    <p:sldLayoutId id="2147483682" r:id="rId2"/>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b="0" i="0" kern="1200">
          <a:solidFill>
            <a:schemeClr val="bg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83394" y="644893"/>
            <a:ext cx="8614610" cy="1009651"/>
          </a:xfrm>
          <a:prstGeom prst="rect">
            <a:avLst/>
          </a:prstGeom>
          <a:ln w="12700">
            <a:solidFill>
              <a:schemeClr val="bg1">
                <a:lumMod val="85000"/>
              </a:schemeClr>
            </a:solidFill>
          </a:ln>
        </p:spPr>
        <p:txBody>
          <a:bodyPr vert="horz" lIns="182880" tIns="182880" rIns="182880" bIns="18288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18146" y="2335581"/>
            <a:ext cx="7697203" cy="3841382"/>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Oval 4"/>
          <p:cNvSpPr/>
          <p:nvPr userDrawn="1"/>
        </p:nvSpPr>
        <p:spPr>
          <a:xfrm>
            <a:off x="9739732" y="4971443"/>
            <a:ext cx="658678" cy="658678"/>
          </a:xfrm>
          <a:prstGeom prst="ellipse">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0800000" flipH="1" flipV="1">
            <a:off x="8126040" y="5883464"/>
            <a:ext cx="778618" cy="634017"/>
          </a:xfrm>
          <a:prstGeom prst="rect">
            <a:avLst/>
          </a:prstGeom>
        </p:spPr>
      </p:pic>
    </p:spTree>
    <p:extLst>
      <p:ext uri="{BB962C8B-B14F-4D97-AF65-F5344CB8AC3E}">
        <p14:creationId xmlns:p14="http://schemas.microsoft.com/office/powerpoint/2010/main" val="955969717"/>
      </p:ext>
    </p:extLst>
  </p:cSld>
  <p:clrMap bg1="lt1" tx1="dk1" bg2="lt2" tx2="dk2" accent1="accent1" accent2="accent2" accent3="accent3" accent4="accent4" accent5="accent5" accent6="accent6" hlink="hlink" folHlink="folHlink"/>
  <p:sldLayoutIdLst>
    <p:sldLayoutId id="2147483664" r:id="rId1"/>
    <p:sldLayoutId id="2147483665" r:id="rId2"/>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600" b="0" i="0" kern="1200">
          <a:solidFill>
            <a:schemeClr val="bg2">
              <a:lumMod val="90000"/>
            </a:schemeClr>
          </a:solidFill>
          <a:latin typeface="Arial" charset="0"/>
          <a:ea typeface="Arial" charset="0"/>
          <a:cs typeface="Arial" charset="0"/>
        </a:defRPr>
      </a:lvl1pPr>
    </p:titleStyle>
    <p:bodyStyle>
      <a:lvl1pPr marL="0" indent="0" algn="l" defTabSz="914400" rtl="0" eaLnBrk="1" latinLnBrk="0" hangingPunct="1">
        <a:lnSpc>
          <a:spcPct val="90000"/>
        </a:lnSpc>
        <a:spcBef>
          <a:spcPts val="1000"/>
        </a:spcBef>
        <a:spcAft>
          <a:spcPts val="1200"/>
        </a:spcAft>
        <a:buFontTx/>
        <a:buNone/>
        <a:defRPr sz="2400" kern="1200">
          <a:solidFill>
            <a:schemeClr val="bg2">
              <a:lumMod val="25000"/>
            </a:schemeClr>
          </a:solidFill>
          <a:latin typeface="+mn-lt"/>
          <a:ea typeface="+mn-ea"/>
          <a:cs typeface="+mn-cs"/>
        </a:defRPr>
      </a:lvl1pPr>
      <a:lvl2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2pPr>
      <a:lvl3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3pPr>
      <a:lvl4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4pPr>
      <a:lvl5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83394" y="644893"/>
            <a:ext cx="8614610" cy="1009651"/>
          </a:xfrm>
          <a:prstGeom prst="rect">
            <a:avLst/>
          </a:prstGeom>
          <a:ln w="12700">
            <a:solidFill>
              <a:schemeClr val="bg1">
                <a:lumMod val="85000"/>
              </a:schemeClr>
            </a:solidFill>
          </a:ln>
        </p:spPr>
        <p:txBody>
          <a:bodyPr vert="horz" lIns="182880" tIns="182880" rIns="182880" bIns="18288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18146" y="2335581"/>
            <a:ext cx="7697203" cy="3841382"/>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0800000" flipH="1" flipV="1">
            <a:off x="8126040" y="5883464"/>
            <a:ext cx="778618" cy="634017"/>
          </a:xfrm>
          <a:prstGeom prst="rect">
            <a:avLst/>
          </a:prstGeom>
        </p:spPr>
      </p:pic>
    </p:spTree>
    <p:extLst>
      <p:ext uri="{BB962C8B-B14F-4D97-AF65-F5344CB8AC3E}">
        <p14:creationId xmlns:p14="http://schemas.microsoft.com/office/powerpoint/2010/main" val="713537596"/>
      </p:ext>
    </p:extLst>
  </p:cSld>
  <p:clrMap bg1="lt1" tx1="dk1" bg2="lt2" tx2="dk2" accent1="accent1" accent2="accent2" accent3="accent3" accent4="accent4" accent5="accent5" accent6="accent6" hlink="hlink" folHlink="folHlink"/>
  <p:sldLayoutIdLst>
    <p:sldLayoutId id="2147483669" r:id="rId1"/>
    <p:sldLayoutId id="2147483670" r:id="rId2"/>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600" b="0" i="0" kern="1200">
          <a:solidFill>
            <a:schemeClr val="bg2">
              <a:lumMod val="90000"/>
            </a:schemeClr>
          </a:solidFill>
          <a:latin typeface="Arial" charset="0"/>
          <a:ea typeface="Arial" charset="0"/>
          <a:cs typeface="Arial" charset="0"/>
        </a:defRPr>
      </a:lvl1pPr>
    </p:titleStyle>
    <p:bodyStyle>
      <a:lvl1pPr marL="0" indent="0" algn="l" defTabSz="914400" rtl="0" eaLnBrk="1" latinLnBrk="0" hangingPunct="1">
        <a:lnSpc>
          <a:spcPct val="90000"/>
        </a:lnSpc>
        <a:spcBef>
          <a:spcPts val="1000"/>
        </a:spcBef>
        <a:spcAft>
          <a:spcPts val="1200"/>
        </a:spcAft>
        <a:buFontTx/>
        <a:buNone/>
        <a:defRPr sz="2400" kern="1200">
          <a:solidFill>
            <a:schemeClr val="bg2">
              <a:lumMod val="25000"/>
            </a:schemeClr>
          </a:solidFill>
          <a:latin typeface="+mn-lt"/>
          <a:ea typeface="+mn-ea"/>
          <a:cs typeface="+mn-cs"/>
        </a:defRPr>
      </a:lvl1pPr>
      <a:lvl2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2pPr>
      <a:lvl3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3pPr>
      <a:lvl4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4pPr>
      <a:lvl5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83394" y="644893"/>
            <a:ext cx="8614610" cy="1009651"/>
          </a:xfrm>
          <a:prstGeom prst="rect">
            <a:avLst/>
          </a:prstGeom>
          <a:ln w="12700">
            <a:solidFill>
              <a:schemeClr val="bg1">
                <a:lumMod val="85000"/>
              </a:schemeClr>
            </a:solidFill>
          </a:ln>
        </p:spPr>
        <p:txBody>
          <a:bodyPr vert="horz" lIns="182880" tIns="182880" rIns="182880" bIns="18288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18146" y="2335581"/>
            <a:ext cx="7697203" cy="3841382"/>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0800000" flipH="1" flipV="1">
            <a:off x="8126040" y="5883464"/>
            <a:ext cx="778618" cy="634017"/>
          </a:xfrm>
          <a:prstGeom prst="rect">
            <a:avLst/>
          </a:prstGeom>
        </p:spPr>
      </p:pic>
    </p:spTree>
    <p:extLst>
      <p:ext uri="{BB962C8B-B14F-4D97-AF65-F5344CB8AC3E}">
        <p14:creationId xmlns:p14="http://schemas.microsoft.com/office/powerpoint/2010/main" val="877691124"/>
      </p:ext>
    </p:extLst>
  </p:cSld>
  <p:clrMap bg1="lt1" tx1="dk1" bg2="lt2" tx2="dk2" accent1="accent1" accent2="accent2" accent3="accent3" accent4="accent4" accent5="accent5" accent6="accent6" hlink="hlink" folHlink="folHlink"/>
  <p:sldLayoutIdLst>
    <p:sldLayoutId id="2147483672" r:id="rId1"/>
    <p:sldLayoutId id="2147483673" r:id="rId2"/>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600" b="0" i="0" kern="1200">
          <a:solidFill>
            <a:schemeClr val="bg2">
              <a:lumMod val="90000"/>
            </a:schemeClr>
          </a:solidFill>
          <a:latin typeface="Arial" charset="0"/>
          <a:ea typeface="Arial" charset="0"/>
          <a:cs typeface="Arial" charset="0"/>
        </a:defRPr>
      </a:lvl1pPr>
    </p:titleStyle>
    <p:bodyStyle>
      <a:lvl1pPr marL="0" indent="0" algn="l" defTabSz="914400" rtl="0" eaLnBrk="1" latinLnBrk="0" hangingPunct="1">
        <a:lnSpc>
          <a:spcPct val="90000"/>
        </a:lnSpc>
        <a:spcBef>
          <a:spcPts val="1000"/>
        </a:spcBef>
        <a:spcAft>
          <a:spcPts val="1200"/>
        </a:spcAft>
        <a:buFontTx/>
        <a:buNone/>
        <a:defRPr sz="2400" kern="1200">
          <a:solidFill>
            <a:schemeClr val="bg2">
              <a:lumMod val="25000"/>
            </a:schemeClr>
          </a:solidFill>
          <a:latin typeface="+mn-lt"/>
          <a:ea typeface="+mn-ea"/>
          <a:cs typeface="+mn-cs"/>
        </a:defRPr>
      </a:lvl1pPr>
      <a:lvl2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2pPr>
      <a:lvl3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3pPr>
      <a:lvl4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4pPr>
      <a:lvl5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5362368"/>
      </p:ext>
    </p:extLst>
  </p:cSld>
  <p:clrMap bg1="lt1" tx1="dk1" bg2="lt2" tx2="dk2" accent1="accent1" accent2="accent2" accent3="accent3" accent4="accent4" accent5="accent5" accent6="accent6" hlink="hlink" folHlink="folHlink"/>
  <p:sldLayoutIdLst>
    <p:sldLayoutId id="2147483684" r:id="rId1"/>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914400" y="-171024"/>
            <a:ext cx="8518356" cy="1301857"/>
          </a:xfrm>
          <a:prstGeom prst="rect">
            <a:avLst/>
          </a:prstGeom>
          <a:ln w="12700">
            <a:solidFill>
              <a:schemeClr val="bg1">
                <a:lumMod val="85000"/>
              </a:schemeClr>
            </a:solidFill>
          </a:ln>
        </p:spPr>
        <p:txBody>
          <a:bodyPr vert="horz" lIns="182880" tIns="182880" rIns="182880" bIns="18288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914400" y="1866900"/>
            <a:ext cx="7600949" cy="43100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Oval 4"/>
          <p:cNvSpPr/>
          <p:nvPr userDrawn="1"/>
        </p:nvSpPr>
        <p:spPr>
          <a:xfrm>
            <a:off x="9739732" y="4971443"/>
            <a:ext cx="658678" cy="658678"/>
          </a:xfrm>
          <a:prstGeom prst="ellipse">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4" name="Picture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0800000" flipH="1" flipV="1">
            <a:off x="8126040" y="5883464"/>
            <a:ext cx="778618" cy="634017"/>
          </a:xfrm>
          <a:prstGeom prst="rect">
            <a:avLst/>
          </a:prstGeom>
        </p:spPr>
      </p:pic>
    </p:spTree>
    <p:extLst>
      <p:ext uri="{BB962C8B-B14F-4D97-AF65-F5344CB8AC3E}">
        <p14:creationId xmlns:p14="http://schemas.microsoft.com/office/powerpoint/2010/main" val="301020294"/>
      </p:ext>
    </p:extLst>
  </p:cSld>
  <p:clrMap bg1="lt1" tx1="dk1" bg2="lt2" tx2="dk2" accent1="accent1" accent2="accent2" accent3="accent3" accent4="accent4" accent5="accent5" accent6="accent6" hlink="hlink" folHlink="folHlink"/>
  <p:sldLayoutIdLst>
    <p:sldLayoutId id="2147483686" r:id="rId1"/>
    <p:sldLayoutId id="2147483687" r:id="rId2"/>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800" b="0" i="0" kern="1200">
          <a:solidFill>
            <a:schemeClr val="bg2">
              <a:lumMod val="90000"/>
            </a:schemeClr>
          </a:solidFill>
          <a:latin typeface="Arial" charset="0"/>
          <a:ea typeface="Arial" charset="0"/>
          <a:cs typeface="Arial" charset="0"/>
        </a:defRPr>
      </a:lvl1pPr>
    </p:titleStyle>
    <p:bodyStyle>
      <a:lvl1pPr marL="0" indent="0" algn="l" defTabSz="914400" rtl="0" eaLnBrk="1" latinLnBrk="0" hangingPunct="1">
        <a:lnSpc>
          <a:spcPct val="90000"/>
        </a:lnSpc>
        <a:spcBef>
          <a:spcPts val="1000"/>
        </a:spcBef>
        <a:spcAft>
          <a:spcPts val="1200"/>
        </a:spcAft>
        <a:buFontTx/>
        <a:buNone/>
        <a:defRPr sz="2400" kern="1200">
          <a:solidFill>
            <a:schemeClr val="bg2">
              <a:lumMod val="25000"/>
            </a:schemeClr>
          </a:solidFill>
          <a:latin typeface="+mn-lt"/>
          <a:ea typeface="+mn-ea"/>
          <a:cs typeface="+mn-cs"/>
        </a:defRPr>
      </a:lvl1pPr>
      <a:lvl2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2pPr>
      <a:lvl3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3pPr>
      <a:lvl4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4pPr>
      <a:lvl5pPr marL="91440" indent="-228600" algn="l" defTabSz="914400" rtl="0" eaLnBrk="1" latinLnBrk="0" hangingPunct="1">
        <a:lnSpc>
          <a:spcPct val="90000"/>
        </a:lnSpc>
        <a:spcBef>
          <a:spcPts val="500"/>
        </a:spcBef>
        <a:buFont typeface="Wingdings" charset="2"/>
        <a:buChar char="§"/>
        <a:defRPr sz="22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1176">
          <p15:clr>
            <a:srgbClr val="F26B43"/>
          </p15:clr>
        </p15:guide>
        <p15:guide id="2" pos="57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2" Type="http://schemas.openxmlformats.org/officeDocument/2006/relationships/hyperlink" Target="https://twitter.com/hashtag/COVID19?src=hash&amp;ref_src=twsrc%5etfw" TargetMode="External"/><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01" y="0"/>
            <a:ext cx="9144000" cy="6858000"/>
          </a:xfrm>
          <a:prstGeom prst="rect">
            <a:avLst/>
          </a:prstGeom>
        </p:spPr>
      </p:pic>
      <p:sp>
        <p:nvSpPr>
          <p:cNvPr id="2" name="Title 1"/>
          <p:cNvSpPr>
            <a:spLocks noGrp="1"/>
          </p:cNvSpPr>
          <p:nvPr>
            <p:ph type="ctrTitle" idx="4294967295"/>
          </p:nvPr>
        </p:nvSpPr>
        <p:spPr>
          <a:xfrm>
            <a:off x="2394858" y="2376868"/>
            <a:ext cx="6006312" cy="1502813"/>
          </a:xfrm>
          <a:prstGeom prst="rect">
            <a:avLst/>
          </a:prstGeom>
          <a:solidFill>
            <a:srgbClr val="7B6A2C">
              <a:alpha val="50000"/>
            </a:srgbClr>
          </a:solidFill>
          <a:ln w="19050">
            <a:solidFill>
              <a:schemeClr val="bg1"/>
            </a:solidFill>
          </a:ln>
        </p:spPr>
        <p:txBody>
          <a:bodyPr lIns="182880" tIns="182880" rIns="182880" bIns="182880" anchor="t" anchorCtr="0">
            <a:normAutofit fontScale="90000"/>
          </a:bodyPr>
          <a:lstStyle/>
          <a:p>
            <a:pPr algn="l"/>
            <a:r>
              <a:rPr lang="en-US" sz="3200" b="1" dirty="0" smtClean="0">
                <a:solidFill>
                  <a:schemeClr val="bg1"/>
                </a:solidFill>
                <a:latin typeface="Times New Roman" panose="02020603050405020304" pitchFamily="18" charset="0"/>
                <a:ea typeface="Arial" charset="0"/>
                <a:cs typeface="Times New Roman" panose="02020603050405020304" pitchFamily="18" charset="0"/>
              </a:rPr>
              <a:t>Back to Work: Navigating the New Normal During the COVID-19 Pandemic</a:t>
            </a:r>
            <a:endParaRPr lang="en-US" sz="3200" b="1" dirty="0">
              <a:solidFill>
                <a:schemeClr val="bg1"/>
              </a:solidFill>
              <a:latin typeface="Times New Roman" panose="02020603050405020304" pitchFamily="18" charset="0"/>
              <a:ea typeface="Arial" charset="0"/>
              <a:cs typeface="Times New Roman" panose="02020603050405020304" pitchFamily="18" charset="0"/>
            </a:endParaRPr>
          </a:p>
        </p:txBody>
      </p:sp>
      <p:sp>
        <p:nvSpPr>
          <p:cNvPr id="3" name="Subtitle 2"/>
          <p:cNvSpPr>
            <a:spLocks noGrp="1"/>
          </p:cNvSpPr>
          <p:nvPr>
            <p:ph type="subTitle" idx="4294967295"/>
          </p:nvPr>
        </p:nvSpPr>
        <p:spPr>
          <a:xfrm>
            <a:off x="5272207" y="3879681"/>
            <a:ext cx="3128962" cy="1055688"/>
          </a:xfrm>
          <a:prstGeom prst="rect">
            <a:avLst/>
          </a:prstGeom>
          <a:ln w="19050">
            <a:solidFill>
              <a:schemeClr val="bg1"/>
            </a:solidFill>
          </a:ln>
        </p:spPr>
        <p:txBody>
          <a:bodyPr lIns="182880" tIns="182880" rIns="182880" bIns="182880">
            <a:normAutofit fontScale="92500"/>
          </a:bodyPr>
          <a:lstStyle/>
          <a:p>
            <a:pPr marL="0" indent="0" algn="l">
              <a:buNone/>
            </a:pPr>
            <a:r>
              <a:rPr lang="en-US" sz="2200" b="1" dirty="0">
                <a:solidFill>
                  <a:schemeClr val="bg1"/>
                </a:solidFill>
                <a:latin typeface="Times New Roman" panose="02020603050405020304" pitchFamily="18" charset="0"/>
                <a:ea typeface="Arial" charset="0"/>
                <a:cs typeface="Times New Roman" panose="02020603050405020304" pitchFamily="18" charset="0"/>
              </a:rPr>
              <a:t>Michael J. </a:t>
            </a:r>
            <a:r>
              <a:rPr lang="en-US" sz="2200" b="1" dirty="0" smtClean="0">
                <a:solidFill>
                  <a:schemeClr val="bg1"/>
                </a:solidFill>
                <a:latin typeface="Times New Roman" panose="02020603050405020304" pitchFamily="18" charset="0"/>
                <a:ea typeface="Arial" charset="0"/>
                <a:cs typeface="Times New Roman" panose="02020603050405020304" pitchFamily="18" charset="0"/>
              </a:rPr>
              <a:t>Torchia, Esq.</a:t>
            </a:r>
          </a:p>
          <a:p>
            <a:pPr marL="0" indent="0" algn="l">
              <a:buNone/>
            </a:pPr>
            <a:r>
              <a:rPr lang="en-US" sz="1600" b="1" dirty="0" smtClean="0">
                <a:solidFill>
                  <a:schemeClr val="bg1"/>
                </a:solidFill>
                <a:latin typeface="Times New Roman" panose="02020603050405020304" pitchFamily="18" charset="0"/>
                <a:ea typeface="Arial" charset="0"/>
                <a:cs typeface="Times New Roman" panose="02020603050405020304" pitchFamily="18" charset="0"/>
              </a:rPr>
              <a:t>May 7, 2020</a:t>
            </a:r>
            <a:endParaRPr lang="en-US" sz="1600" b="1" dirty="0">
              <a:solidFill>
                <a:schemeClr val="bg1"/>
              </a:solidFill>
              <a:latin typeface="Times New Roman" panose="02020603050405020304" pitchFamily="18" charset="0"/>
              <a:ea typeface="Arial" charset="0"/>
              <a:cs typeface="Times New Roman" panose="02020603050405020304" pitchFamily="18" charset="0"/>
            </a:endParaRPr>
          </a:p>
        </p:txBody>
      </p:sp>
      <p:sp>
        <p:nvSpPr>
          <p:cNvPr id="5" name="TextBox 4"/>
          <p:cNvSpPr txBox="1"/>
          <p:nvPr/>
        </p:nvSpPr>
        <p:spPr>
          <a:xfrm>
            <a:off x="2473692" y="5852161"/>
            <a:ext cx="5927477" cy="830997"/>
          </a:xfrm>
          <a:prstGeom prst="rect">
            <a:avLst/>
          </a:prstGeom>
          <a:noFill/>
        </p:spPr>
        <p:txBody>
          <a:bodyPr wrap="square" rtlCol="0">
            <a:spAutoFit/>
          </a:bodyPr>
          <a:lstStyle/>
          <a:p>
            <a:r>
              <a:rPr lang="en-US" sz="1200" dirty="0" smtClean="0">
                <a:solidFill>
                  <a:schemeClr val="bg1"/>
                </a:solidFill>
                <a:latin typeface="Arial" charset="0"/>
                <a:ea typeface="Arial" charset="0"/>
                <a:cs typeface="Arial" charset="0"/>
              </a:rPr>
              <a:t>© 2020 Semanoff Ormsby Greenberg &amp; Torchia, LLC.  All rights reserved. Photocopying or distributing any portion of this publication is strictly prohibited without the prior express written permission of Semanoff Ormsby Greenberg &amp; Torchia, LLC.</a:t>
            </a:r>
          </a:p>
          <a:p>
            <a:endParaRPr lang="en-US" sz="1200" dirty="0">
              <a:solidFill>
                <a:schemeClr val="bg1"/>
              </a:solidFill>
              <a:latin typeface="Arial" charset="0"/>
              <a:ea typeface="Arial" charset="0"/>
              <a:cs typeface="Arial" charset="0"/>
            </a:endParaRPr>
          </a:p>
        </p:txBody>
      </p:sp>
      <p:sp>
        <p:nvSpPr>
          <p:cNvPr id="6" name="Oval 5"/>
          <p:cNvSpPr/>
          <p:nvPr/>
        </p:nvSpPr>
        <p:spPr>
          <a:xfrm>
            <a:off x="-1117428" y="777395"/>
            <a:ext cx="658678" cy="658678"/>
          </a:xfrm>
          <a:prstGeom prst="ellipse">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2394858" y="2176813"/>
            <a:ext cx="4887684" cy="400110"/>
          </a:xfrm>
          <a:prstGeom prst="rect">
            <a:avLst/>
          </a:prstGeom>
          <a:noFill/>
          <a:effectLst/>
        </p:spPr>
        <p:txBody>
          <a:bodyPr wrap="square" rtlCol="0">
            <a:spAutoFit/>
          </a:bodyPr>
          <a:lstStyle/>
          <a:p>
            <a:r>
              <a:rPr lang="en-US" sz="20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Arial" charset="0"/>
                <a:cs typeface="Times New Roman" panose="02020603050405020304" pitchFamily="18" charset="0"/>
              </a:rPr>
              <a:t> </a:t>
            </a:r>
            <a:endParaRPr lang="en-US" sz="2000" b="1" dirty="0">
              <a:solidFill>
                <a:schemeClr val="bg1"/>
              </a:solidFill>
              <a:effectLst>
                <a:outerShdw blurRad="38100" dist="38100" dir="2700000" algn="tl">
                  <a:srgbClr val="000000">
                    <a:alpha val="43137"/>
                  </a:srgbClr>
                </a:outerShdw>
              </a:effectLst>
              <a:latin typeface="Times New Roman" panose="02020603050405020304" pitchFamily="18" charset="0"/>
              <a:ea typeface="Arial" charset="0"/>
              <a:cs typeface="Times New Roman" panose="02020603050405020304" pitchFamily="18"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H="1" flipV="1">
            <a:off x="638605" y="435418"/>
            <a:ext cx="2486807" cy="1251693"/>
          </a:xfrm>
          <a:prstGeom prst="rect">
            <a:avLst/>
          </a:prstGeom>
        </p:spPr>
      </p:pic>
    </p:spTree>
    <p:extLst>
      <p:ext uri="{BB962C8B-B14F-4D97-AF65-F5344CB8AC3E}">
        <p14:creationId xmlns:p14="http://schemas.microsoft.com/office/powerpoint/2010/main" val="7168341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67250"/>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Hiring or Replacing Employees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Are you hiring new rather than reinstating employees? Why?</a:t>
            </a:r>
          </a:p>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Recommendation: document the reasons and develop written criteria based on non-discriminatory factors</a:t>
            </a:r>
            <a:endParaRPr lang="en-US" sz="4400" dirty="0">
              <a:solidFill>
                <a:schemeClr val="bg1"/>
              </a:solidFill>
              <a:latin typeface="Times New Roman" panose="02020603050405020304" pitchFamily="18" charset="0"/>
              <a:ea typeface="Arial" charset="0"/>
              <a:cs typeface="Times New Roman" panose="02020603050405020304" pitchFamily="18" charset="0"/>
            </a:endParaRP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5571871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883" y="343499"/>
            <a:ext cx="8518356" cy="1325217"/>
          </a:xfrm>
        </p:spPr>
        <p:txBody>
          <a:bodyPr lIns="274320"/>
          <a:lstStyle/>
          <a:p>
            <a:pPr algn="ctr"/>
            <a:r>
              <a:rPr lang="en-US" sz="4000" dirty="0">
                <a:solidFill>
                  <a:schemeClr val="bg1"/>
                </a:solidFill>
                <a:latin typeface="Times New Roman" panose="02020603050405020304" pitchFamily="18" charset="0"/>
                <a:cs typeface="Times New Roman" panose="02020603050405020304" pitchFamily="18" charset="0"/>
              </a:rPr>
              <a:t>Seniority </a:t>
            </a:r>
            <a:r>
              <a:rPr lang="en-US" sz="4000" dirty="0" smtClean="0">
                <a:solidFill>
                  <a:schemeClr val="bg1"/>
                </a:solidFill>
                <a:latin typeface="Times New Roman" panose="02020603050405020304" pitchFamily="18" charset="0"/>
                <a:cs typeface="Times New Roman" panose="02020603050405020304" pitchFamily="18" charset="0"/>
              </a:rPr>
              <a:t>And Other Rights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Under collective bargaining agreement</a:t>
            </a:r>
          </a:p>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Recommendation: review the CBA, confer with Business Agent; consult policies</a:t>
            </a:r>
            <a:endParaRPr lang="en-US" sz="4400" dirty="0">
              <a:solidFill>
                <a:schemeClr val="bg1"/>
              </a:solidFill>
              <a:latin typeface="Times New Roman" panose="02020603050405020304" pitchFamily="18" charset="0"/>
              <a:ea typeface="Arial" charset="0"/>
              <a:cs typeface="Times New Roman" panose="02020603050405020304" pitchFamily="18" charset="0"/>
            </a:endParaRP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16196476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67250"/>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Wage and Hour/FLSA Concerns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Non-exempt employees still get overtime</a:t>
            </a:r>
          </a:p>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Exempt employees still get paid for an entire week if they work any part of it, with exceptions</a:t>
            </a: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22747496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67250"/>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Wage and Hour/FLSA Concerns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Exempt employees may convert to non-exempt if performing non-exempt work</a:t>
            </a:r>
          </a:p>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Employees still can’t be treated as independent contractors</a:t>
            </a: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16290643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881" y="338004"/>
            <a:ext cx="8518356" cy="1325217"/>
          </a:xfrm>
        </p:spPr>
        <p:txBody>
          <a:bodyPr lIns="274320"/>
          <a:lstStyle/>
          <a:p>
            <a:pPr algn="ctr"/>
            <a:r>
              <a:rPr lang="en-US" sz="4000" dirty="0">
                <a:solidFill>
                  <a:schemeClr val="bg1"/>
                </a:solidFill>
                <a:latin typeface="Times New Roman" panose="02020603050405020304" pitchFamily="18" charset="0"/>
                <a:cs typeface="Times New Roman" panose="02020603050405020304" pitchFamily="18" charset="0"/>
              </a:rPr>
              <a:t>Employers Can’t Require</a:t>
            </a:r>
            <a:br>
              <a:rPr lang="en-US" sz="4000" dirty="0">
                <a:solidFill>
                  <a:schemeClr val="bg1"/>
                </a:solidFill>
                <a:latin typeface="Times New Roman" panose="02020603050405020304" pitchFamily="18" charset="0"/>
                <a:cs typeface="Times New Roman" panose="02020603050405020304" pitchFamily="18" charset="0"/>
              </a:rPr>
            </a:br>
            <a:r>
              <a:rPr lang="en-US" sz="4000" dirty="0">
                <a:solidFill>
                  <a:schemeClr val="bg1"/>
                </a:solidFill>
                <a:latin typeface="Times New Roman" panose="02020603050405020304" pitchFamily="18" charset="0"/>
                <a:cs typeface="Times New Roman" panose="02020603050405020304" pitchFamily="18" charset="0"/>
              </a:rPr>
              <a:t>Certain Employees To Return To Work</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ADA: Employees out for a COVID-19 or other disability-related reason</a:t>
            </a:r>
          </a:p>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FMLA: Employees on FMLA for a non-COVID-19 related reason</a:t>
            </a: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14330805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38004"/>
            <a:ext cx="8518356" cy="1325217"/>
          </a:xfrm>
        </p:spPr>
        <p:txBody>
          <a:bodyPr lIns="274320"/>
          <a:lstStyle/>
          <a:p>
            <a:pPr algn="ctr"/>
            <a:r>
              <a:rPr lang="en-US" sz="4000" dirty="0">
                <a:solidFill>
                  <a:schemeClr val="bg1"/>
                </a:solidFill>
                <a:latin typeface="Times New Roman" panose="02020603050405020304" pitchFamily="18" charset="0"/>
                <a:cs typeface="Times New Roman" panose="02020603050405020304" pitchFamily="18" charset="0"/>
              </a:rPr>
              <a:t>Employers Can’t Require</a:t>
            </a:r>
            <a:br>
              <a:rPr lang="en-US" sz="4000" dirty="0">
                <a:solidFill>
                  <a:schemeClr val="bg1"/>
                </a:solidFill>
                <a:latin typeface="Times New Roman" panose="02020603050405020304" pitchFamily="18" charset="0"/>
                <a:cs typeface="Times New Roman" panose="02020603050405020304" pitchFamily="18" charset="0"/>
              </a:rPr>
            </a:br>
            <a:r>
              <a:rPr lang="en-US" sz="4000" dirty="0">
                <a:solidFill>
                  <a:schemeClr val="bg1"/>
                </a:solidFill>
                <a:latin typeface="Times New Roman" panose="02020603050405020304" pitchFamily="18" charset="0"/>
                <a:cs typeface="Times New Roman" panose="02020603050405020304" pitchFamily="18" charset="0"/>
              </a:rPr>
              <a:t>Certain Employees To Return To Work</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Employees on military leave</a:t>
            </a:r>
          </a:p>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Employees on vacation?</a:t>
            </a:r>
          </a:p>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Employees on workers’ comp</a:t>
            </a: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14330805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38004"/>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Employers Can’t Require</a:t>
            </a:r>
            <a:br>
              <a:rPr lang="en-US" sz="4000" dirty="0" smtClean="0">
                <a:solidFill>
                  <a:schemeClr val="bg1"/>
                </a:solidFill>
                <a:latin typeface="Times New Roman" panose="02020603050405020304" pitchFamily="18" charset="0"/>
                <a:cs typeface="Times New Roman" panose="02020603050405020304" pitchFamily="18" charset="0"/>
              </a:rPr>
            </a:br>
            <a:r>
              <a:rPr lang="en-US" sz="4000" dirty="0" smtClean="0">
                <a:solidFill>
                  <a:schemeClr val="bg1"/>
                </a:solidFill>
                <a:latin typeface="Times New Roman" panose="02020603050405020304" pitchFamily="18" charset="0"/>
                <a:cs typeface="Times New Roman" panose="02020603050405020304" pitchFamily="18" charset="0"/>
              </a:rPr>
              <a:t>Certain Employees To Return To Work</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If employee is qualified for the FFCRA (Families First Coronavirus Response Act) which has the EPSLA (Emergency Paid Sick Leave Act) and the EFMLA (expanded FMLA)</a:t>
            </a: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16196476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44385"/>
            <a:ext cx="8518356" cy="1081330"/>
          </a:xfrm>
        </p:spPr>
        <p:txBody>
          <a:bodyPr lIns="274320"/>
          <a:lstStyle/>
          <a:p>
            <a:pPr algn="ctr"/>
            <a:r>
              <a:rPr lang="en-US" sz="4800" dirty="0" smtClean="0">
                <a:solidFill>
                  <a:schemeClr val="bg1"/>
                </a:solidFill>
                <a:latin typeface="Times New Roman" panose="02020603050405020304" pitchFamily="18" charset="0"/>
                <a:cs typeface="Times New Roman" panose="02020603050405020304" pitchFamily="18" charset="0"/>
              </a:rPr>
              <a:t>FFCRA Refresher</a:t>
            </a:r>
            <a:endParaRPr lang="en-US" sz="36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12506" y="1531917"/>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dirty="0" smtClean="0">
                <a:solidFill>
                  <a:schemeClr val="bg1"/>
                </a:solidFill>
                <a:latin typeface="Times New Roman" panose="02020603050405020304" pitchFamily="18" charset="0"/>
                <a:ea typeface="Arial" charset="0"/>
                <a:cs typeface="Times New Roman" panose="02020603050405020304" pitchFamily="18" charset="0"/>
              </a:rPr>
              <a:t>Effective April 1 through Dec. 31, 2020</a:t>
            </a:r>
          </a:p>
          <a:p>
            <a:pPr marL="571500" indent="-571500">
              <a:lnSpc>
                <a:spcPct val="100000"/>
              </a:lnSpc>
              <a:buFont typeface="Wingdings" panose="05000000000000000000" pitchFamily="2" charset="2"/>
              <a:buChar char="Ø"/>
            </a:pPr>
            <a:r>
              <a:rPr lang="en-US" dirty="0" smtClean="0">
                <a:solidFill>
                  <a:schemeClr val="bg1"/>
                </a:solidFill>
                <a:latin typeface="Times New Roman" panose="02020603050405020304" pitchFamily="18" charset="0"/>
                <a:ea typeface="Arial" charset="0"/>
                <a:cs typeface="Times New Roman" panose="02020603050405020304" pitchFamily="18" charset="0"/>
              </a:rPr>
              <a:t>EPSLA: Six reasons to be out for up to two weeks</a:t>
            </a:r>
            <a:r>
              <a:rPr lang="en-US" dirty="0">
                <a:solidFill>
                  <a:schemeClr val="bg1"/>
                </a:solidFill>
                <a:latin typeface="Times New Roman" panose="02020603050405020304" pitchFamily="18" charset="0"/>
                <a:ea typeface="Arial" charset="0"/>
                <a:cs typeface="Times New Roman" panose="02020603050405020304" pitchFamily="18" charset="0"/>
              </a:rPr>
              <a:t>. (2/3 daily rate capped at $</a:t>
            </a:r>
            <a:r>
              <a:rPr lang="en-US" dirty="0" smtClean="0">
                <a:solidFill>
                  <a:schemeClr val="bg1"/>
                </a:solidFill>
                <a:latin typeface="Times New Roman" panose="02020603050405020304" pitchFamily="18" charset="0"/>
                <a:ea typeface="Arial" charset="0"/>
                <a:cs typeface="Times New Roman" panose="02020603050405020304" pitchFamily="18" charset="0"/>
              </a:rPr>
              <a:t>200/day; or full daily rate capped at $511/day)</a:t>
            </a:r>
          </a:p>
          <a:p>
            <a:pPr marL="571500" indent="-571500">
              <a:lnSpc>
                <a:spcPct val="100000"/>
              </a:lnSpc>
              <a:buFont typeface="Wingdings" panose="05000000000000000000" pitchFamily="2" charset="2"/>
              <a:buChar char="Ø"/>
            </a:pPr>
            <a:r>
              <a:rPr lang="en-US" dirty="0" smtClean="0">
                <a:solidFill>
                  <a:schemeClr val="bg1"/>
                </a:solidFill>
                <a:latin typeface="Times New Roman" panose="02020603050405020304" pitchFamily="18" charset="0"/>
                <a:ea typeface="Arial" charset="0"/>
                <a:cs typeface="Times New Roman" panose="02020603050405020304" pitchFamily="18" charset="0"/>
              </a:rPr>
              <a:t>EFMLA: One reason to be out for up to an additional ten weeks. (2/3 daily rate capped at $200/day)</a:t>
            </a: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33793215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506" y="213757"/>
            <a:ext cx="8518356" cy="902524"/>
          </a:xfrm>
        </p:spPr>
        <p:txBody>
          <a:bodyPr lIns="274320"/>
          <a:lstStyle/>
          <a:p>
            <a:pPr algn="ctr"/>
            <a:r>
              <a:rPr lang="en-US" sz="4800" dirty="0" smtClean="0">
                <a:solidFill>
                  <a:schemeClr val="bg1"/>
                </a:solidFill>
                <a:latin typeface="Times New Roman" panose="02020603050405020304" pitchFamily="18" charset="0"/>
                <a:cs typeface="Times New Roman" panose="02020603050405020304" pitchFamily="18" charset="0"/>
              </a:rPr>
              <a:t>FFCRA Refresher</a:t>
            </a:r>
            <a:endParaRPr lang="en-US" sz="36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12506" y="1330036"/>
            <a:ext cx="8585860" cy="5011387"/>
          </a:xfrm>
          <a:ln w="19050">
            <a:noFill/>
          </a:ln>
        </p:spPr>
        <p:txBody>
          <a:bodyPr lIns="0" tIns="0" rIns="182880" bIns="182880"/>
          <a:lstStyle/>
          <a:p>
            <a:pPr marL="571500" indent="-571500">
              <a:lnSpc>
                <a:spcPct val="100000"/>
              </a:lnSpc>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Employer cannot force other benefits prior to FFCRA – </a:t>
            </a:r>
            <a:r>
              <a:rPr lang="en-US" sz="3200" i="1" dirty="0" smtClean="0">
                <a:solidFill>
                  <a:schemeClr val="bg1"/>
                </a:solidFill>
                <a:latin typeface="Times New Roman" panose="02020603050405020304" pitchFamily="18" charset="0"/>
                <a:ea typeface="Arial" charset="0"/>
                <a:cs typeface="Times New Roman" panose="02020603050405020304" pitchFamily="18" charset="0"/>
              </a:rPr>
              <a:t>employee</a:t>
            </a:r>
            <a:r>
              <a:rPr lang="en-US" sz="3200" dirty="0" smtClean="0">
                <a:solidFill>
                  <a:schemeClr val="bg1"/>
                </a:solidFill>
                <a:latin typeface="Times New Roman" panose="02020603050405020304" pitchFamily="18" charset="0"/>
                <a:ea typeface="Arial" charset="0"/>
                <a:cs typeface="Times New Roman" panose="02020603050405020304" pitchFamily="18" charset="0"/>
              </a:rPr>
              <a:t> choses order of benefits</a:t>
            </a:r>
            <a:endParaRPr lang="en-US" sz="3200" i="1" dirty="0" smtClean="0">
              <a:solidFill>
                <a:schemeClr val="bg1"/>
              </a:solidFill>
              <a:latin typeface="Times New Roman" panose="02020603050405020304" pitchFamily="18" charset="0"/>
              <a:ea typeface="Arial" charset="0"/>
              <a:cs typeface="Times New Roman" panose="02020603050405020304" pitchFamily="18" charset="0"/>
            </a:endParaRPr>
          </a:p>
          <a:p>
            <a:pPr marL="571500" indent="-571500">
              <a:lnSpc>
                <a:spcPct val="100000"/>
              </a:lnSpc>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Employers with 25 or more must reinstate employee after EFMLA; under 25 no requirement if employee was out due to child care or position eliminated</a:t>
            </a:r>
          </a:p>
          <a:p>
            <a:pPr marL="571500" indent="-571500">
              <a:lnSpc>
                <a:spcPct val="100000"/>
              </a:lnSpc>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Business reimburses itself for 100% of the FFCRA benefits paid by keeping social security payroll taxes.</a:t>
            </a: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36472299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166256"/>
            <a:ext cx="8518356" cy="950025"/>
          </a:xfrm>
        </p:spPr>
        <p:txBody>
          <a:bodyPr lIns="274320"/>
          <a:lstStyle/>
          <a:p>
            <a:pPr algn="ctr"/>
            <a:r>
              <a:rPr lang="en-US" sz="4400" dirty="0" smtClean="0">
                <a:solidFill>
                  <a:schemeClr val="bg1"/>
                </a:solidFill>
                <a:latin typeface="Times New Roman" panose="02020603050405020304" pitchFamily="18" charset="0"/>
                <a:cs typeface="Times New Roman" panose="02020603050405020304" pitchFamily="18" charset="0"/>
              </a:rPr>
              <a:t>FFCRA Small Business Exception</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273132" y="1140032"/>
            <a:ext cx="8743987" cy="4205659"/>
          </a:xfrm>
          <a:ln w="19050">
            <a:noFill/>
          </a:ln>
        </p:spPr>
        <p:txBody>
          <a:bodyPr lIns="0" tIns="0" rIns="182880" bIns="182880"/>
          <a:lstStyle/>
          <a:p>
            <a:pPr>
              <a:lnSpc>
                <a:spcPct val="100000"/>
              </a:lnSpc>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Small business exception for less than 50 employees exempt </a:t>
            </a:r>
            <a:r>
              <a:rPr lang="en-US" sz="2400" i="1" dirty="0" smtClean="0">
                <a:solidFill>
                  <a:schemeClr val="bg1"/>
                </a:solidFill>
                <a:latin typeface="Times New Roman" panose="02020603050405020304" pitchFamily="18" charset="0"/>
                <a:ea typeface="Arial" charset="0"/>
                <a:cs typeface="Times New Roman" panose="02020603050405020304" pitchFamily="18" charset="0"/>
              </a:rPr>
              <a:t>only</a:t>
            </a:r>
            <a:r>
              <a:rPr lang="en-US" sz="2400" dirty="0" smtClean="0">
                <a:solidFill>
                  <a:schemeClr val="bg1"/>
                </a:solidFill>
                <a:latin typeface="Times New Roman" panose="02020603050405020304" pitchFamily="18" charset="0"/>
                <a:ea typeface="Arial" charset="0"/>
                <a:cs typeface="Times New Roman" panose="02020603050405020304" pitchFamily="18" charset="0"/>
              </a:rPr>
              <a:t> from child care benefits, </a:t>
            </a:r>
            <a:r>
              <a:rPr lang="en-US" sz="2400" i="1" dirty="0" smtClean="0">
                <a:solidFill>
                  <a:schemeClr val="bg1"/>
                </a:solidFill>
                <a:latin typeface="Times New Roman" panose="02020603050405020304" pitchFamily="18" charset="0"/>
                <a:ea typeface="Arial" charset="0"/>
                <a:cs typeface="Times New Roman" panose="02020603050405020304" pitchFamily="18" charset="0"/>
              </a:rPr>
              <a:t>only</a:t>
            </a:r>
            <a:r>
              <a:rPr lang="en-US" sz="2400" dirty="0" smtClean="0">
                <a:solidFill>
                  <a:schemeClr val="bg1"/>
                </a:solidFill>
                <a:latin typeface="Times New Roman" panose="02020603050405020304" pitchFamily="18" charset="0"/>
                <a:ea typeface="Arial" charset="0"/>
                <a:cs typeface="Times New Roman" panose="02020603050405020304" pitchFamily="18" charset="0"/>
              </a:rPr>
              <a:t> if </a:t>
            </a:r>
            <a:r>
              <a:rPr lang="en-US" sz="2400" dirty="0" smtClean="0">
                <a:solidFill>
                  <a:schemeClr val="bg1"/>
                </a:solidFill>
                <a:latin typeface="Times New Roman" panose="02020603050405020304" pitchFamily="18" charset="0"/>
                <a:cs typeface="Times New Roman" panose="02020603050405020304" pitchFamily="18" charset="0"/>
              </a:rPr>
              <a:t>an </a:t>
            </a:r>
            <a:r>
              <a:rPr lang="en-US" sz="2400" dirty="0">
                <a:solidFill>
                  <a:schemeClr val="bg1"/>
                </a:solidFill>
                <a:latin typeface="Times New Roman" panose="02020603050405020304" pitchFamily="18" charset="0"/>
                <a:cs typeface="Times New Roman" panose="02020603050405020304" pitchFamily="18" charset="0"/>
              </a:rPr>
              <a:t>authorized officer of the business has determined that:</a:t>
            </a:r>
            <a:endParaRPr lang="en-US" sz="2000" dirty="0">
              <a:solidFill>
                <a:schemeClr val="bg1"/>
              </a:solidFill>
              <a:latin typeface="Times New Roman" panose="02020603050405020304" pitchFamily="18" charset="0"/>
              <a:cs typeface="Times New Roman" panose="02020603050405020304" pitchFamily="18" charset="0"/>
            </a:endParaRPr>
          </a:p>
          <a:p>
            <a:pPr lvl="1"/>
            <a:r>
              <a:rPr lang="en-US" sz="2400" dirty="0" smtClean="0">
                <a:solidFill>
                  <a:schemeClr val="bg1"/>
                </a:solidFill>
                <a:latin typeface="Times New Roman" panose="02020603050405020304" pitchFamily="18" charset="0"/>
                <a:cs typeface="Times New Roman" panose="02020603050405020304" pitchFamily="18" charset="0"/>
              </a:rPr>
              <a:t>1.	</a:t>
            </a:r>
            <a:r>
              <a:rPr lang="en-US" sz="2000" dirty="0" smtClean="0">
                <a:solidFill>
                  <a:schemeClr val="bg1"/>
                </a:solidFill>
                <a:latin typeface="Times New Roman" panose="02020603050405020304" pitchFamily="18" charset="0"/>
                <a:cs typeface="Times New Roman" panose="02020603050405020304" pitchFamily="18" charset="0"/>
              </a:rPr>
              <a:t>The </a:t>
            </a:r>
            <a:r>
              <a:rPr lang="en-US" sz="2000" dirty="0">
                <a:solidFill>
                  <a:schemeClr val="bg1"/>
                </a:solidFill>
                <a:latin typeface="Times New Roman" panose="02020603050405020304" pitchFamily="18" charset="0"/>
                <a:cs typeface="Times New Roman" panose="02020603050405020304" pitchFamily="18" charset="0"/>
              </a:rPr>
              <a:t>provision of paid sick leave or expanded family and medical leave would result in the small business’s expenses and financial obligations exceeding available business revenues and cause the small business to cease operating at a minimal capacity;  </a:t>
            </a:r>
            <a:endParaRPr lang="en-US" sz="1800" dirty="0">
              <a:solidFill>
                <a:schemeClr val="bg1"/>
              </a:solidFill>
              <a:latin typeface="Times New Roman" panose="02020603050405020304" pitchFamily="18" charset="0"/>
              <a:cs typeface="Times New Roman" panose="02020603050405020304" pitchFamily="18" charset="0"/>
            </a:endParaRPr>
          </a:p>
          <a:p>
            <a:pPr lvl="1"/>
            <a:r>
              <a:rPr lang="en-US" sz="2000" dirty="0" smtClean="0">
                <a:solidFill>
                  <a:schemeClr val="bg1"/>
                </a:solidFill>
                <a:latin typeface="Times New Roman" panose="02020603050405020304" pitchFamily="18" charset="0"/>
                <a:cs typeface="Times New Roman" panose="02020603050405020304" pitchFamily="18" charset="0"/>
              </a:rPr>
              <a:t>2.	The </a:t>
            </a:r>
            <a:r>
              <a:rPr lang="en-US" sz="2000" dirty="0">
                <a:solidFill>
                  <a:schemeClr val="bg1"/>
                </a:solidFill>
                <a:latin typeface="Times New Roman" panose="02020603050405020304" pitchFamily="18" charset="0"/>
                <a:cs typeface="Times New Roman" panose="02020603050405020304" pitchFamily="18" charset="0"/>
              </a:rPr>
              <a:t>absence of the employee or employees requesting paid sick leave or expanded family and medical leave would entail a substantial risk to the financial health or operational capabilities of the small business because of their specialized skills, knowledge of the business, or responsibilities; or  </a:t>
            </a:r>
            <a:endParaRPr lang="en-US" sz="1800" dirty="0">
              <a:solidFill>
                <a:schemeClr val="bg1"/>
              </a:solidFill>
              <a:latin typeface="Times New Roman" panose="02020603050405020304" pitchFamily="18" charset="0"/>
              <a:cs typeface="Times New Roman" panose="02020603050405020304" pitchFamily="18" charset="0"/>
            </a:endParaRPr>
          </a:p>
          <a:p>
            <a:pPr lvl="1"/>
            <a:r>
              <a:rPr lang="en-US" sz="2000" dirty="0" smtClean="0">
                <a:solidFill>
                  <a:schemeClr val="bg1"/>
                </a:solidFill>
                <a:latin typeface="Times New Roman" panose="02020603050405020304" pitchFamily="18" charset="0"/>
                <a:cs typeface="Times New Roman" panose="02020603050405020304" pitchFamily="18" charset="0"/>
              </a:rPr>
              <a:t>3.	There </a:t>
            </a:r>
            <a:r>
              <a:rPr lang="en-US" sz="2000" dirty="0">
                <a:solidFill>
                  <a:schemeClr val="bg1"/>
                </a:solidFill>
                <a:latin typeface="Times New Roman" panose="02020603050405020304" pitchFamily="18" charset="0"/>
                <a:cs typeface="Times New Roman" panose="02020603050405020304" pitchFamily="18" charset="0"/>
              </a:rPr>
              <a:t>are not sufficient workers who are able, willing, and qualified, and who will be available at the time and place needed, to perform the labor or services provided by the employee or employees requesting paid sick leave or expanded family and medical leave, and these labor or services are needed for the small business to operate at a minimal capacity</a:t>
            </a:r>
            <a:r>
              <a:rPr lang="en-US" sz="2000" dirty="0" smtClean="0">
                <a:solidFill>
                  <a:schemeClr val="bg1"/>
                </a:solidFill>
                <a:latin typeface="Times New Roman" panose="02020603050405020304" pitchFamily="18" charset="0"/>
                <a:cs typeface="Times New Roman" panose="02020603050405020304" pitchFamily="18" charset="0"/>
              </a:rPr>
              <a:t>.</a:t>
            </a:r>
            <a:endParaRPr lang="en-US" sz="2000" dirty="0" smtClean="0">
              <a:solidFill>
                <a:schemeClr val="bg1"/>
              </a:solidFill>
              <a:latin typeface="Times New Roman" panose="02020603050405020304" pitchFamily="18" charset="0"/>
              <a:ea typeface="Arial" charset="0"/>
              <a:cs typeface="Times New Roman" panose="02020603050405020304" pitchFamily="18" charset="0"/>
            </a:endParaRP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36188186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0175" y="2481943"/>
            <a:ext cx="9367481" cy="1520041"/>
          </a:xfrm>
        </p:spPr>
        <p:txBody>
          <a:bodyPr/>
          <a:lstStyle/>
          <a:p>
            <a:pPr algn="ctr"/>
            <a:r>
              <a:rPr lang="en-US" b="1" dirty="0" smtClean="0">
                <a:latin typeface="Times New Roman" panose="02020603050405020304" pitchFamily="18" charset="0"/>
                <a:cs typeface="Times New Roman" panose="02020603050405020304" pitchFamily="18" charset="0"/>
              </a:rPr>
              <a:t>Timing and Scope of</a:t>
            </a:r>
          </a:p>
          <a:p>
            <a:pPr algn="ctr"/>
            <a:r>
              <a:rPr lang="en-US" b="1" dirty="0" smtClean="0">
                <a:latin typeface="Times New Roman" panose="02020603050405020304" pitchFamily="18" charset="0"/>
                <a:cs typeface="Times New Roman" panose="02020603050405020304" pitchFamily="18" charset="0"/>
              </a:rPr>
              <a:t>Reinstating Employees</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7078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231127"/>
            <a:ext cx="8518356" cy="1075160"/>
          </a:xfrm>
        </p:spPr>
        <p:txBody>
          <a:bodyPr lIns="274320"/>
          <a:lstStyle/>
          <a:p>
            <a:pPr algn="ctr"/>
            <a:r>
              <a:rPr lang="en-US" sz="4400" dirty="0" smtClean="0">
                <a:solidFill>
                  <a:schemeClr val="bg1"/>
                </a:solidFill>
                <a:latin typeface="Times New Roman" panose="02020603050405020304" pitchFamily="18" charset="0"/>
                <a:cs typeface="Times New Roman" panose="02020603050405020304" pitchFamily="18" charset="0"/>
              </a:rPr>
              <a:t>Employee Refusal: Unemployment</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484415"/>
            <a:ext cx="8585860" cy="4500749"/>
          </a:xfrm>
          <a:ln w="19050">
            <a:noFill/>
          </a:ln>
        </p:spPr>
        <p:txBody>
          <a:bodyPr lIns="0" tIns="0" rIns="182880" bIns="182880"/>
          <a:lstStyle/>
          <a:p>
            <a:pPr>
              <a:lnSpc>
                <a:spcPct val="100000"/>
              </a:lnSpc>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“I’m making more on unemployment than working”</a:t>
            </a:r>
          </a:p>
          <a:p>
            <a:pPr>
              <a:lnSpc>
                <a:spcPct val="100000"/>
              </a:lnSpc>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Employee can be left on furlough, reduced hours, disciplined or fired; unemployment notified of voluntary resignation</a:t>
            </a: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24720791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231127"/>
            <a:ext cx="8518356" cy="1075160"/>
          </a:xfrm>
        </p:spPr>
        <p:txBody>
          <a:bodyPr lIns="274320"/>
          <a:lstStyle/>
          <a:p>
            <a:pPr algn="ctr"/>
            <a:r>
              <a:rPr lang="en-US" sz="4400" dirty="0" smtClean="0">
                <a:solidFill>
                  <a:schemeClr val="bg1"/>
                </a:solidFill>
                <a:latin typeface="Times New Roman" panose="02020603050405020304" pitchFamily="18" charset="0"/>
                <a:cs typeface="Times New Roman" panose="02020603050405020304" pitchFamily="18" charset="0"/>
              </a:rPr>
              <a:t>Employee Refusal: Unemployment</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484415"/>
            <a:ext cx="8585860" cy="4500749"/>
          </a:xfrm>
          <a:ln w="19050">
            <a:noFill/>
          </a:ln>
        </p:spPr>
        <p:txBody>
          <a:bodyPr lIns="0" tIns="0" rIns="182880" bIns="182880"/>
          <a:lstStyle/>
          <a:p>
            <a:pPr>
              <a:lnSpc>
                <a:spcPct val="100000"/>
              </a:lnSpc>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“I’m making more on unemployment than working”</a:t>
            </a:r>
          </a:p>
          <a:p>
            <a:pPr marL="571500" indent="-571500">
              <a:lnSpc>
                <a:spcPct val="100000"/>
              </a:lnSpc>
              <a:buFont typeface="Wingdings" panose="05000000000000000000" pitchFamily="2" charset="2"/>
              <a:buChar char="Ø"/>
            </a:pPr>
            <a:r>
              <a:rPr lang="en-US" sz="4400" dirty="0">
                <a:solidFill>
                  <a:schemeClr val="bg1"/>
                </a:solidFill>
                <a:latin typeface="Times New Roman" panose="02020603050405020304" pitchFamily="18" charset="0"/>
                <a:ea typeface="Arial" charset="0"/>
                <a:cs typeface="Times New Roman" panose="02020603050405020304" pitchFamily="18" charset="0"/>
              </a:rPr>
              <a:t>Recommendation: direct them in writing to </a:t>
            </a:r>
            <a:r>
              <a:rPr lang="en-US" sz="4400" dirty="0" smtClean="0">
                <a:solidFill>
                  <a:schemeClr val="bg1"/>
                </a:solidFill>
                <a:latin typeface="Times New Roman" panose="02020603050405020304" pitchFamily="18" charset="0"/>
                <a:ea typeface="Arial" charset="0"/>
                <a:cs typeface="Times New Roman" panose="02020603050405020304" pitchFamily="18" charset="0"/>
              </a:rPr>
              <a:t>return by a certain date </a:t>
            </a:r>
            <a:r>
              <a:rPr lang="en-US" sz="4400" dirty="0">
                <a:solidFill>
                  <a:schemeClr val="bg1"/>
                </a:solidFill>
                <a:latin typeface="Times New Roman" panose="02020603050405020304" pitchFamily="18" charset="0"/>
                <a:ea typeface="Arial" charset="0"/>
                <a:cs typeface="Times New Roman" panose="02020603050405020304" pitchFamily="18" charset="0"/>
              </a:rPr>
              <a:t>and provide clear consequences for not returning</a:t>
            </a: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14458653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231127"/>
            <a:ext cx="8518356" cy="1075160"/>
          </a:xfrm>
        </p:spPr>
        <p:txBody>
          <a:bodyPr lIns="274320"/>
          <a:lstStyle/>
          <a:p>
            <a:pPr algn="ctr"/>
            <a:r>
              <a:rPr lang="en-US" sz="4400" dirty="0" smtClean="0">
                <a:solidFill>
                  <a:schemeClr val="bg1"/>
                </a:solidFill>
                <a:latin typeface="Times New Roman" panose="02020603050405020304" pitchFamily="18" charset="0"/>
                <a:cs typeface="Times New Roman" panose="02020603050405020304" pitchFamily="18" charset="0"/>
              </a:rPr>
              <a:t>Employee Refusal: Unemployment</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484415"/>
            <a:ext cx="8585860" cy="4500749"/>
          </a:xfrm>
          <a:ln w="19050">
            <a:noFill/>
          </a:ln>
        </p:spPr>
        <p:txBody>
          <a:bodyPr lIns="0" tIns="0" rIns="182880" bIns="182880"/>
          <a:lstStyle/>
          <a:p>
            <a:pPr>
              <a:lnSpc>
                <a:spcPct val="100000"/>
              </a:lnSpc>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By the way, an employer does </a:t>
            </a:r>
            <a:r>
              <a:rPr lang="en-US" sz="4400" i="1" dirty="0" smtClean="0">
                <a:solidFill>
                  <a:schemeClr val="bg1"/>
                </a:solidFill>
                <a:latin typeface="Times New Roman" panose="02020603050405020304" pitchFamily="18" charset="0"/>
                <a:ea typeface="Arial" charset="0"/>
                <a:cs typeface="Times New Roman" panose="02020603050405020304" pitchFamily="18" charset="0"/>
              </a:rPr>
              <a:t>not</a:t>
            </a:r>
            <a:r>
              <a:rPr lang="en-US" sz="4400" dirty="0" smtClean="0">
                <a:solidFill>
                  <a:schemeClr val="bg1"/>
                </a:solidFill>
                <a:latin typeface="Times New Roman" panose="02020603050405020304" pitchFamily="18" charset="0"/>
                <a:ea typeface="Arial" charset="0"/>
                <a:cs typeface="Times New Roman" panose="02020603050405020304" pitchFamily="18" charset="0"/>
              </a:rPr>
              <a:t> have an affirmative obligation to contact the unemployment job center and report the rehiring of employees. The employee does.</a:t>
            </a:r>
            <a:endParaRPr lang="en-US" sz="4400" dirty="0">
              <a:solidFill>
                <a:schemeClr val="bg1"/>
              </a:solidFill>
              <a:latin typeface="Times New Roman" panose="02020603050405020304" pitchFamily="18" charset="0"/>
              <a:ea typeface="Arial" charset="0"/>
              <a:cs typeface="Times New Roman" panose="02020603050405020304" pitchFamily="18" charset="0"/>
            </a:endParaRP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16381812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506" y="231127"/>
            <a:ext cx="8660860" cy="1075160"/>
          </a:xfrm>
        </p:spPr>
        <p:txBody>
          <a:bodyPr lIns="274320"/>
          <a:lstStyle/>
          <a:p>
            <a:pPr algn="ctr"/>
            <a:r>
              <a:rPr lang="en-US" sz="4400" dirty="0" smtClean="0">
                <a:solidFill>
                  <a:schemeClr val="bg1"/>
                </a:solidFill>
                <a:latin typeface="Times New Roman" panose="02020603050405020304" pitchFamily="18" charset="0"/>
                <a:cs typeface="Times New Roman" panose="02020603050405020304" pitchFamily="18" charset="0"/>
              </a:rPr>
              <a:t>Employee Refusal: Fear</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484415"/>
            <a:ext cx="8585860" cy="4500749"/>
          </a:xfrm>
          <a:ln w="19050">
            <a:noFill/>
          </a:ln>
        </p:spPr>
        <p:txBody>
          <a:bodyPr lIns="0" tIns="0" rIns="182880" bIns="182880"/>
          <a:lstStyle/>
          <a:p>
            <a:pPr>
              <a:lnSpc>
                <a:spcPct val="100000"/>
              </a:lnSpc>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“I’m scared I’ll catch the </a:t>
            </a:r>
            <a:r>
              <a:rPr lang="en-US" sz="4400" dirty="0">
                <a:solidFill>
                  <a:schemeClr val="bg1"/>
                </a:solidFill>
                <a:latin typeface="Times New Roman" panose="02020603050405020304" pitchFamily="18" charset="0"/>
                <a:ea typeface="Arial" charset="0"/>
                <a:cs typeface="Times New Roman" panose="02020603050405020304" pitchFamily="18" charset="0"/>
              </a:rPr>
              <a:t>virus</a:t>
            </a:r>
            <a:r>
              <a:rPr lang="en-US" sz="4400" dirty="0" smtClean="0">
                <a:solidFill>
                  <a:schemeClr val="bg1"/>
                </a:solidFill>
                <a:latin typeface="Times New Roman" panose="02020603050405020304" pitchFamily="18" charset="0"/>
                <a:ea typeface="Arial" charset="0"/>
                <a:cs typeface="Times New Roman" panose="02020603050405020304" pitchFamily="18" charset="0"/>
              </a:rPr>
              <a:t>”</a:t>
            </a:r>
          </a:p>
          <a:p>
            <a:pPr>
              <a:lnSpc>
                <a:spcPct val="100000"/>
              </a:lnSpc>
            </a:pPr>
            <a:r>
              <a:rPr lang="en-US" sz="4400" dirty="0">
                <a:solidFill>
                  <a:schemeClr val="bg1"/>
                </a:solidFill>
                <a:latin typeface="Times New Roman" panose="02020603050405020304" pitchFamily="18" charset="0"/>
                <a:ea typeface="Arial" charset="0"/>
                <a:cs typeface="Times New Roman" panose="02020603050405020304" pitchFamily="18" charset="0"/>
              </a:rPr>
              <a:t>R</a:t>
            </a:r>
            <a:r>
              <a:rPr lang="en-US" sz="4400" dirty="0" smtClean="0">
                <a:solidFill>
                  <a:schemeClr val="bg1"/>
                </a:solidFill>
                <a:latin typeface="Times New Roman" panose="02020603050405020304" pitchFamily="18" charset="0"/>
                <a:ea typeface="Arial" charset="0"/>
                <a:cs typeface="Times New Roman" panose="02020603050405020304" pitchFamily="18" charset="0"/>
              </a:rPr>
              <a:t>ecommendation/Part 1:</a:t>
            </a:r>
            <a:endParaRPr lang="en-US" sz="4400" dirty="0">
              <a:solidFill>
                <a:schemeClr val="bg1"/>
              </a:solidFill>
              <a:latin typeface="Times New Roman" panose="02020603050405020304" pitchFamily="18" charset="0"/>
              <a:ea typeface="Arial" charset="0"/>
              <a:cs typeface="Times New Roman" panose="02020603050405020304" pitchFamily="18" charset="0"/>
            </a:endParaRPr>
          </a:p>
          <a:p>
            <a:pPr marL="1035050" lvl="2" indent="-571500">
              <a:lnSpc>
                <a:spcPct val="100000"/>
              </a:lnSpc>
              <a:buFont typeface="Wingdings" panose="05000000000000000000" pitchFamily="2" charset="2"/>
              <a:buChar char="Ø"/>
            </a:pPr>
            <a:r>
              <a:rPr lang="en-US" dirty="0">
                <a:solidFill>
                  <a:schemeClr val="bg1"/>
                </a:solidFill>
                <a:latin typeface="Times New Roman" panose="02020603050405020304" pitchFamily="18" charset="0"/>
                <a:ea typeface="Arial" charset="0"/>
                <a:cs typeface="Times New Roman" panose="02020603050405020304" pitchFamily="18" charset="0"/>
              </a:rPr>
              <a:t>Medical certification?</a:t>
            </a:r>
            <a:endParaRPr lang="en-US" sz="2800" dirty="0">
              <a:solidFill>
                <a:schemeClr val="bg1"/>
              </a:solidFill>
              <a:latin typeface="Times New Roman" panose="02020603050405020304" pitchFamily="18" charset="0"/>
              <a:ea typeface="Arial" charset="0"/>
              <a:cs typeface="Times New Roman" panose="02020603050405020304" pitchFamily="18" charset="0"/>
            </a:endParaRPr>
          </a:p>
          <a:p>
            <a:pPr marL="1035050" lvl="2" indent="-571500">
              <a:lnSpc>
                <a:spcPct val="100000"/>
              </a:lnSpc>
              <a:buFont typeface="Wingdings" panose="05000000000000000000" pitchFamily="2" charset="2"/>
              <a:buChar char="Ø"/>
            </a:pPr>
            <a:r>
              <a:rPr lang="en-US" dirty="0">
                <a:solidFill>
                  <a:schemeClr val="bg1"/>
                </a:solidFill>
                <a:latin typeface="Times New Roman" panose="02020603050405020304" pitchFamily="18" charset="0"/>
                <a:ea typeface="Arial" charset="0"/>
                <a:cs typeface="Times New Roman" panose="02020603050405020304" pitchFamily="18" charset="0"/>
              </a:rPr>
              <a:t>Work it out with </a:t>
            </a:r>
            <a:r>
              <a:rPr lang="en-US" dirty="0" smtClean="0">
                <a:solidFill>
                  <a:schemeClr val="bg1"/>
                </a:solidFill>
                <a:latin typeface="Times New Roman" panose="02020603050405020304" pitchFamily="18" charset="0"/>
                <a:ea typeface="Arial" charset="0"/>
                <a:cs typeface="Times New Roman" panose="02020603050405020304" pitchFamily="18" charset="0"/>
              </a:rPr>
              <a:t>employee through accommodations?</a:t>
            </a:r>
            <a:endParaRPr lang="en-US" dirty="0">
              <a:solidFill>
                <a:schemeClr val="bg1"/>
              </a:solidFill>
              <a:latin typeface="Times New Roman" panose="02020603050405020304" pitchFamily="18" charset="0"/>
              <a:ea typeface="Arial" charset="0"/>
              <a:cs typeface="Times New Roman" panose="02020603050405020304" pitchFamily="18" charset="0"/>
            </a:endParaRPr>
          </a:p>
          <a:p>
            <a:pPr marL="1035050" lvl="2" indent="-571500">
              <a:lnSpc>
                <a:spcPct val="100000"/>
              </a:lnSpc>
              <a:buFont typeface="Wingdings" panose="05000000000000000000" pitchFamily="2" charset="2"/>
              <a:buChar char="Ø"/>
            </a:pPr>
            <a:r>
              <a:rPr lang="en-US" dirty="0">
                <a:solidFill>
                  <a:schemeClr val="bg1"/>
                </a:solidFill>
                <a:latin typeface="Times New Roman" panose="02020603050405020304" pitchFamily="18" charset="0"/>
                <a:ea typeface="Arial" charset="0"/>
                <a:cs typeface="Times New Roman" panose="02020603050405020304" pitchFamily="18" charset="0"/>
              </a:rPr>
              <a:t>Special case such as health condition or family situation?</a:t>
            </a:r>
            <a:endParaRPr lang="en-US" sz="4800" dirty="0">
              <a:solidFill>
                <a:schemeClr val="bg1"/>
              </a:solidFill>
              <a:latin typeface="Times New Roman" panose="02020603050405020304" pitchFamily="18" charset="0"/>
              <a:ea typeface="Arial" charset="0"/>
              <a:cs typeface="Times New Roman" panose="02020603050405020304" pitchFamily="18" charset="0"/>
            </a:endParaRP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11230589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506" y="231127"/>
            <a:ext cx="8660860" cy="1075160"/>
          </a:xfrm>
        </p:spPr>
        <p:txBody>
          <a:bodyPr lIns="274320"/>
          <a:lstStyle/>
          <a:p>
            <a:pPr algn="ctr"/>
            <a:r>
              <a:rPr lang="en-US" sz="4400" dirty="0" smtClean="0">
                <a:solidFill>
                  <a:schemeClr val="bg1"/>
                </a:solidFill>
                <a:latin typeface="Times New Roman" panose="02020603050405020304" pitchFamily="18" charset="0"/>
                <a:cs typeface="Times New Roman" panose="02020603050405020304" pitchFamily="18" charset="0"/>
              </a:rPr>
              <a:t>Employee Refusal: Fear</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484415"/>
            <a:ext cx="8585860" cy="4500749"/>
          </a:xfrm>
          <a:ln w="19050">
            <a:noFill/>
          </a:ln>
        </p:spPr>
        <p:txBody>
          <a:bodyPr lIns="0" tIns="0" rIns="182880" bIns="182880"/>
          <a:lstStyle/>
          <a:p>
            <a:pPr>
              <a:lnSpc>
                <a:spcPct val="100000"/>
              </a:lnSpc>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Recommendation/Part 2:</a:t>
            </a:r>
            <a:endParaRPr lang="en-US" sz="4400" dirty="0">
              <a:solidFill>
                <a:schemeClr val="bg1"/>
              </a:solidFill>
              <a:latin typeface="Times New Roman" panose="02020603050405020304" pitchFamily="18" charset="0"/>
              <a:ea typeface="Arial" charset="0"/>
              <a:cs typeface="Times New Roman" panose="02020603050405020304" pitchFamily="18" charset="0"/>
            </a:endParaRPr>
          </a:p>
          <a:p>
            <a:pPr>
              <a:lnSpc>
                <a:spcPct val="100000"/>
              </a:lnSpc>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Employee </a:t>
            </a:r>
            <a:r>
              <a:rPr lang="en-US" sz="4400" dirty="0">
                <a:solidFill>
                  <a:schemeClr val="bg1"/>
                </a:solidFill>
                <a:latin typeface="Times New Roman" panose="02020603050405020304" pitchFamily="18" charset="0"/>
                <a:ea typeface="Arial" charset="0"/>
                <a:cs typeface="Times New Roman" panose="02020603050405020304" pitchFamily="18" charset="0"/>
              </a:rPr>
              <a:t>can be left on </a:t>
            </a:r>
            <a:r>
              <a:rPr lang="en-US" sz="4400" dirty="0" smtClean="0">
                <a:solidFill>
                  <a:schemeClr val="bg1"/>
                </a:solidFill>
                <a:latin typeface="Times New Roman" panose="02020603050405020304" pitchFamily="18" charset="0"/>
                <a:ea typeface="Arial" charset="0"/>
                <a:cs typeface="Times New Roman" panose="02020603050405020304" pitchFamily="18" charset="0"/>
              </a:rPr>
              <a:t>furlough, reduced </a:t>
            </a:r>
            <a:r>
              <a:rPr lang="en-US" sz="4400" dirty="0">
                <a:solidFill>
                  <a:schemeClr val="bg1"/>
                </a:solidFill>
                <a:latin typeface="Times New Roman" panose="02020603050405020304" pitchFamily="18" charset="0"/>
                <a:ea typeface="Arial" charset="0"/>
                <a:cs typeface="Times New Roman" panose="02020603050405020304" pitchFamily="18" charset="0"/>
              </a:rPr>
              <a:t>hours, disciplined or fired; unemployment notified of voluntary </a:t>
            </a:r>
            <a:r>
              <a:rPr lang="en-US" sz="4400" dirty="0" smtClean="0">
                <a:solidFill>
                  <a:schemeClr val="bg1"/>
                </a:solidFill>
                <a:latin typeface="Times New Roman" panose="02020603050405020304" pitchFamily="18" charset="0"/>
                <a:ea typeface="Arial" charset="0"/>
                <a:cs typeface="Times New Roman" panose="02020603050405020304" pitchFamily="18" charset="0"/>
              </a:rPr>
              <a:t>resignation</a:t>
            </a: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3211014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506" y="231127"/>
            <a:ext cx="8660860" cy="1075160"/>
          </a:xfrm>
        </p:spPr>
        <p:txBody>
          <a:bodyPr lIns="274320"/>
          <a:lstStyle/>
          <a:p>
            <a:pPr algn="ctr"/>
            <a:r>
              <a:rPr lang="en-US" sz="4400" dirty="0" smtClean="0">
                <a:solidFill>
                  <a:schemeClr val="bg1"/>
                </a:solidFill>
                <a:latin typeface="Times New Roman" panose="02020603050405020304" pitchFamily="18" charset="0"/>
                <a:cs typeface="Times New Roman" panose="02020603050405020304" pitchFamily="18" charset="0"/>
              </a:rPr>
              <a:t>Employee Refusal: Fear</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484415"/>
            <a:ext cx="8585860" cy="4500749"/>
          </a:xfrm>
          <a:ln w="19050">
            <a:noFill/>
          </a:ln>
        </p:spPr>
        <p:txBody>
          <a:bodyPr lIns="0" tIns="0" rIns="182880" bIns="182880"/>
          <a:lstStyle/>
          <a:p>
            <a:pPr>
              <a:lnSpc>
                <a:spcPct val="100000"/>
              </a:lnSpc>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Recommendation/Part 3:</a:t>
            </a:r>
            <a:endParaRPr lang="en-US" sz="4400" dirty="0">
              <a:solidFill>
                <a:schemeClr val="bg1"/>
              </a:solidFill>
              <a:latin typeface="Times New Roman" panose="02020603050405020304" pitchFamily="18" charset="0"/>
              <a:ea typeface="Arial" charset="0"/>
              <a:cs typeface="Times New Roman" panose="02020603050405020304" pitchFamily="18" charset="0"/>
            </a:endParaRPr>
          </a:p>
          <a:p>
            <a:pPr marL="571500" indent="-571500">
              <a:lnSpc>
                <a:spcPct val="100000"/>
              </a:lnSpc>
              <a:spcBef>
                <a:spcPts val="0"/>
              </a:spcBef>
              <a:spcAft>
                <a:spcPts val="0"/>
              </a:spcAft>
              <a:buFont typeface="Wingdings" panose="05000000000000000000" pitchFamily="2" charset="2"/>
              <a:buChar char="Ø"/>
            </a:pPr>
            <a:r>
              <a:rPr lang="en-US" dirty="0" smtClean="0">
                <a:solidFill>
                  <a:schemeClr val="bg1"/>
                </a:solidFill>
                <a:latin typeface="Times New Roman" panose="02020603050405020304" pitchFamily="18" charset="0"/>
                <a:ea typeface="Arial" charset="0"/>
                <a:cs typeface="Times New Roman" panose="02020603050405020304" pitchFamily="18" charset="0"/>
              </a:rPr>
              <a:t>Document </a:t>
            </a:r>
            <a:r>
              <a:rPr lang="en-US" dirty="0">
                <a:solidFill>
                  <a:schemeClr val="bg1"/>
                </a:solidFill>
                <a:latin typeface="Times New Roman" panose="02020603050405020304" pitchFamily="18" charset="0"/>
                <a:ea typeface="Arial" charset="0"/>
                <a:cs typeface="Times New Roman" panose="02020603050405020304" pitchFamily="18" charset="0"/>
              </a:rPr>
              <a:t>the </a:t>
            </a:r>
            <a:r>
              <a:rPr lang="en-US" dirty="0" smtClean="0">
                <a:solidFill>
                  <a:schemeClr val="bg1"/>
                </a:solidFill>
                <a:latin typeface="Times New Roman" panose="02020603050405020304" pitchFamily="18" charset="0"/>
                <a:ea typeface="Arial" charset="0"/>
                <a:cs typeface="Times New Roman" panose="02020603050405020304" pitchFamily="18" charset="0"/>
              </a:rPr>
              <a:t>circumstances</a:t>
            </a:r>
          </a:p>
          <a:p>
            <a:pPr marL="571500" indent="-571500">
              <a:lnSpc>
                <a:spcPct val="100000"/>
              </a:lnSpc>
              <a:spcBef>
                <a:spcPts val="0"/>
              </a:spcBef>
              <a:spcAft>
                <a:spcPts val="0"/>
              </a:spcAft>
              <a:buFont typeface="Wingdings" panose="05000000000000000000" pitchFamily="2" charset="2"/>
              <a:buChar char="Ø"/>
            </a:pPr>
            <a:r>
              <a:rPr lang="en-US" dirty="0" smtClean="0">
                <a:solidFill>
                  <a:schemeClr val="bg1"/>
                </a:solidFill>
                <a:latin typeface="Times New Roman" panose="02020603050405020304" pitchFamily="18" charset="0"/>
                <a:ea typeface="Arial" charset="0"/>
                <a:cs typeface="Times New Roman" panose="02020603050405020304" pitchFamily="18" charset="0"/>
              </a:rPr>
              <a:t>Ask </a:t>
            </a:r>
            <a:r>
              <a:rPr lang="en-US" dirty="0">
                <a:solidFill>
                  <a:schemeClr val="bg1"/>
                </a:solidFill>
                <a:latin typeface="Times New Roman" panose="02020603050405020304" pitchFamily="18" charset="0"/>
                <a:ea typeface="Arial" charset="0"/>
                <a:cs typeface="Times New Roman" panose="02020603050405020304" pitchFamily="18" charset="0"/>
              </a:rPr>
              <a:t>employee to sign a </a:t>
            </a:r>
            <a:r>
              <a:rPr lang="en-US" dirty="0" smtClean="0">
                <a:solidFill>
                  <a:schemeClr val="bg1"/>
                </a:solidFill>
                <a:latin typeface="Times New Roman" panose="02020603050405020304" pitchFamily="18" charset="0"/>
                <a:ea typeface="Arial" charset="0"/>
                <a:cs typeface="Times New Roman" panose="02020603050405020304" pitchFamily="18" charset="0"/>
              </a:rPr>
              <a:t>statement</a:t>
            </a:r>
          </a:p>
          <a:p>
            <a:pPr marL="571500" indent="-571500">
              <a:lnSpc>
                <a:spcPct val="100000"/>
              </a:lnSpc>
              <a:spcBef>
                <a:spcPts val="0"/>
              </a:spcBef>
              <a:spcAft>
                <a:spcPts val="0"/>
              </a:spcAft>
              <a:buFont typeface="Wingdings" panose="05000000000000000000" pitchFamily="2" charset="2"/>
              <a:buChar char="Ø"/>
            </a:pPr>
            <a:r>
              <a:rPr lang="en-US" dirty="0" smtClean="0">
                <a:solidFill>
                  <a:schemeClr val="bg1"/>
                </a:solidFill>
                <a:latin typeface="Times New Roman" panose="02020603050405020304" pitchFamily="18" charset="0"/>
                <a:ea typeface="Arial" charset="0"/>
                <a:cs typeface="Times New Roman" panose="02020603050405020304" pitchFamily="18" charset="0"/>
              </a:rPr>
              <a:t>Provide </a:t>
            </a:r>
            <a:r>
              <a:rPr lang="en-US" dirty="0">
                <a:solidFill>
                  <a:schemeClr val="bg1"/>
                </a:solidFill>
                <a:latin typeface="Times New Roman" panose="02020603050405020304" pitchFamily="18" charset="0"/>
                <a:ea typeface="Arial" charset="0"/>
                <a:cs typeface="Times New Roman" panose="02020603050405020304" pitchFamily="18" charset="0"/>
              </a:rPr>
              <a:t>clear consequences in writing to </a:t>
            </a:r>
            <a:r>
              <a:rPr lang="en-US" dirty="0" smtClean="0">
                <a:solidFill>
                  <a:schemeClr val="bg1"/>
                </a:solidFill>
                <a:latin typeface="Times New Roman" panose="02020603050405020304" pitchFamily="18" charset="0"/>
                <a:ea typeface="Arial" charset="0"/>
                <a:cs typeface="Times New Roman" panose="02020603050405020304" pitchFamily="18" charset="0"/>
              </a:rPr>
              <a:t>employee</a:t>
            </a:r>
          </a:p>
          <a:p>
            <a:pPr marL="571500" indent="-571500">
              <a:lnSpc>
                <a:spcPct val="100000"/>
              </a:lnSpc>
              <a:spcBef>
                <a:spcPts val="0"/>
              </a:spcBef>
              <a:spcAft>
                <a:spcPts val="0"/>
              </a:spcAft>
              <a:buFont typeface="Wingdings" panose="05000000000000000000" pitchFamily="2" charset="2"/>
              <a:buChar char="Ø"/>
            </a:pPr>
            <a:r>
              <a:rPr lang="en-US" dirty="0" smtClean="0">
                <a:solidFill>
                  <a:schemeClr val="bg1"/>
                </a:solidFill>
                <a:latin typeface="Times New Roman" panose="02020603050405020304" pitchFamily="18" charset="0"/>
                <a:ea typeface="Arial" charset="0"/>
                <a:cs typeface="Times New Roman" panose="02020603050405020304" pitchFamily="18" charset="0"/>
              </a:rPr>
              <a:t>Make </a:t>
            </a:r>
            <a:r>
              <a:rPr lang="en-US" dirty="0">
                <a:solidFill>
                  <a:schemeClr val="bg1"/>
                </a:solidFill>
                <a:latin typeface="Times New Roman" panose="02020603050405020304" pitchFamily="18" charset="0"/>
                <a:ea typeface="Arial" charset="0"/>
                <a:cs typeface="Times New Roman" panose="02020603050405020304" pitchFamily="18" charset="0"/>
              </a:rPr>
              <a:t>certain the business has complied with current local, state and federal health and safety guidelines</a:t>
            </a:r>
          </a:p>
        </p:txBody>
      </p:sp>
    </p:spTree>
    <p:extLst>
      <p:ext uri="{BB962C8B-B14F-4D97-AF65-F5344CB8AC3E}">
        <p14:creationId xmlns:p14="http://schemas.microsoft.com/office/powerpoint/2010/main" val="22433121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38004"/>
            <a:ext cx="8518356" cy="1051409"/>
          </a:xfrm>
        </p:spPr>
        <p:txBody>
          <a:bodyPr lIns="274320"/>
          <a:lstStyle/>
          <a:p>
            <a:pPr algn="ctr"/>
            <a:r>
              <a:rPr lang="en-US" sz="4400" dirty="0">
                <a:solidFill>
                  <a:schemeClr val="bg1"/>
                </a:solidFill>
                <a:latin typeface="Times New Roman" panose="02020603050405020304" pitchFamily="18" charset="0"/>
                <a:cs typeface="Times New Roman" panose="02020603050405020304" pitchFamily="18" charset="0"/>
              </a:rPr>
              <a:t>Employee </a:t>
            </a:r>
            <a:r>
              <a:rPr lang="en-US" sz="4400" dirty="0" smtClean="0">
                <a:solidFill>
                  <a:schemeClr val="bg1"/>
                </a:solidFill>
                <a:latin typeface="Times New Roman" panose="02020603050405020304" pitchFamily="18" charset="0"/>
                <a:cs typeface="Times New Roman" panose="02020603050405020304" pitchFamily="18" charset="0"/>
              </a:rPr>
              <a:t>Refusal: Ramifications</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12506" y="1852550"/>
            <a:ext cx="8585860" cy="4880759"/>
          </a:xfrm>
          <a:ln w="19050">
            <a:noFill/>
          </a:ln>
        </p:spPr>
        <p:txBody>
          <a:bodyPr lIns="0" tIns="0" rIns="182880" bIns="182880"/>
          <a:lstStyle/>
          <a:p>
            <a:pPr marL="571500" indent="-571500">
              <a:lnSpc>
                <a:spcPct val="100000"/>
              </a:lnSpc>
              <a:buFont typeface="Wingdings" panose="05000000000000000000" pitchFamily="2" charset="2"/>
              <a:buChar char="Ø"/>
            </a:pPr>
            <a:r>
              <a:rPr lang="en-US" sz="4000" dirty="0" smtClean="0">
                <a:solidFill>
                  <a:schemeClr val="bg1"/>
                </a:solidFill>
                <a:latin typeface="Times New Roman" panose="02020603050405020304" pitchFamily="18" charset="0"/>
                <a:ea typeface="Arial" charset="0"/>
                <a:cs typeface="Times New Roman" panose="02020603050405020304" pitchFamily="18" charset="0"/>
              </a:rPr>
              <a:t>It’s unknown how unemployment will view employee refusal – as a voluntary resignation?</a:t>
            </a:r>
          </a:p>
          <a:p>
            <a:pPr marL="571500" indent="-571500">
              <a:lnSpc>
                <a:spcPct val="100000"/>
              </a:lnSpc>
              <a:buFont typeface="Wingdings" panose="05000000000000000000" pitchFamily="2" charset="2"/>
              <a:buChar char="Ø"/>
            </a:pPr>
            <a:r>
              <a:rPr lang="en-US" sz="4000" dirty="0" smtClean="0">
                <a:solidFill>
                  <a:schemeClr val="bg1"/>
                </a:solidFill>
                <a:latin typeface="Times New Roman" panose="02020603050405020304" pitchFamily="18" charset="0"/>
                <a:ea typeface="Arial" charset="0"/>
                <a:cs typeface="Times New Roman" panose="02020603050405020304" pitchFamily="18" charset="0"/>
              </a:rPr>
              <a:t>It’s unknown whether firing would be “wrongful termination” in violation of public policy (but it’s doubtful)</a:t>
            </a: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7893860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257" y="338004"/>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Best Practices for the Return</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Provide reasonable notice of the return to work date</a:t>
            </a:r>
          </a:p>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Advise if permanent or temporary</a:t>
            </a:r>
          </a:p>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Advise of salary level</a:t>
            </a:r>
          </a:p>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Advise of change of duties</a:t>
            </a: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10039558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55374"/>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Best Practices for the Return</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Advise of health and safety measures</a:t>
            </a:r>
          </a:p>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Provide “Return to Work Plan”</a:t>
            </a: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19823208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55374"/>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Best Practices for the Return</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a:lnSpc>
                <a:spcPct val="100000"/>
              </a:lnSpc>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Think twice! And be flexible.</a:t>
            </a:r>
          </a:p>
          <a:p>
            <a:pPr>
              <a:lnSpc>
                <a:spcPct val="100000"/>
              </a:lnSpc>
            </a:pPr>
            <a:r>
              <a:rPr lang="en-US" sz="4000" dirty="0" smtClean="0">
                <a:solidFill>
                  <a:schemeClr val="bg1"/>
                </a:solidFill>
                <a:latin typeface="Times New Roman" panose="02020603050405020304" pitchFamily="18" charset="0"/>
                <a:ea typeface="Arial" charset="0"/>
                <a:cs typeface="Times New Roman" panose="02020603050405020304" pitchFamily="18" charset="0"/>
              </a:rPr>
              <a:t>Many requirements, deadlines, obligations, etc. have been changed or extended (e.g. COBRA payments and deadlines, tax deadlines, borrowing from 401(k) and many more) </a:t>
            </a:r>
            <a:endParaRPr lang="en-US" sz="40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41591388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67250"/>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Reinstating Employees Now</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No particular notice is required, but be practical and considerate of employee planning</a:t>
            </a:r>
          </a:p>
          <a:p>
            <a:pPr>
              <a:lnSpc>
                <a:spcPct val="100000"/>
              </a:lnSpc>
            </a:pPr>
            <a:endParaRPr lang="en-US" sz="4400" dirty="0" smtClean="0">
              <a:solidFill>
                <a:schemeClr val="bg1"/>
              </a:solidFill>
              <a:latin typeface="Times New Roman" panose="02020603050405020304" pitchFamily="18" charset="0"/>
              <a:ea typeface="Arial" charset="0"/>
              <a:cs typeface="Times New Roman" panose="02020603050405020304" pitchFamily="18" charset="0"/>
            </a:endParaRPr>
          </a:p>
          <a:p>
            <a:pPr marL="571500" indent="-571500">
              <a:lnSpc>
                <a:spcPct val="100000"/>
              </a:lnSpc>
              <a:buFont typeface="Wingdings" panose="05000000000000000000" pitchFamily="2" charset="2"/>
              <a:buChar char="Ø"/>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39137102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08" y="219251"/>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Unknown: Employer Liability</a:t>
            </a:r>
            <a:br>
              <a:rPr lang="en-US" sz="4000" dirty="0" smtClean="0">
                <a:solidFill>
                  <a:schemeClr val="bg1"/>
                </a:solidFill>
                <a:latin typeface="Times New Roman" panose="02020603050405020304" pitchFamily="18" charset="0"/>
                <a:cs typeface="Times New Roman" panose="02020603050405020304" pitchFamily="18" charset="0"/>
              </a:rPr>
            </a:br>
            <a:r>
              <a:rPr lang="en-US" sz="4000" dirty="0" smtClean="0">
                <a:solidFill>
                  <a:schemeClr val="bg1"/>
                </a:solidFill>
                <a:latin typeface="Times New Roman" panose="02020603050405020304" pitchFamily="18" charset="0"/>
                <a:cs typeface="Times New Roman" panose="02020603050405020304" pitchFamily="18" charset="0"/>
              </a:rPr>
              <a:t>Going Forward</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Direct violation of governmental health and safety directives (fines or penalties)</a:t>
            </a:r>
          </a:p>
          <a:p>
            <a:pPr marL="571500" indent="-571500">
              <a:lnSpc>
                <a:spcPct val="100000"/>
              </a:lnSpc>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OSHA complaints</a:t>
            </a:r>
          </a:p>
          <a:p>
            <a:pPr marL="571500" indent="-571500">
              <a:lnSpc>
                <a:spcPct val="100000"/>
              </a:lnSpc>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Whistleblower actions</a:t>
            </a:r>
          </a:p>
          <a:p>
            <a:pPr marL="571500" indent="-571500">
              <a:lnSpc>
                <a:spcPct val="100000"/>
              </a:lnSpc>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Workers’ comp claims</a:t>
            </a:r>
          </a:p>
          <a:p>
            <a:pPr marL="571500" indent="-571500">
              <a:lnSpc>
                <a:spcPct val="100000"/>
              </a:lnSpc>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Negligent hiring or retention of employee claim</a:t>
            </a:r>
          </a:p>
          <a:p>
            <a:pPr marL="571500" indent="-571500">
              <a:lnSpc>
                <a:spcPct val="100000"/>
              </a:lnSpc>
              <a:buFont typeface="Wingdings" panose="05000000000000000000" pitchFamily="2" charset="2"/>
              <a:buChar char="Ø"/>
            </a:pPr>
            <a:endParaRPr lang="en-US" sz="32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29608608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ctr"/>
            <a:r>
              <a:rPr lang="en-US" sz="4000" b="1" dirty="0" smtClean="0">
                <a:latin typeface="Times New Roman" panose="02020603050405020304" pitchFamily="18" charset="0"/>
                <a:cs typeface="Times New Roman" panose="02020603050405020304" pitchFamily="18" charset="0"/>
              </a:rPr>
              <a:t>Health and Safety Considerations</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01099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08" y="219251"/>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PA Health and Safety Directives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PA Department of Health Order of </a:t>
            </a:r>
            <a:r>
              <a:rPr lang="en-US" sz="3200" dirty="0">
                <a:solidFill>
                  <a:schemeClr val="bg1"/>
                </a:solidFill>
                <a:latin typeface="Times New Roman" panose="02020603050405020304" pitchFamily="18" charset="0"/>
                <a:ea typeface="Arial" charset="0"/>
                <a:cs typeface="Times New Roman" panose="02020603050405020304" pitchFamily="18" charset="0"/>
              </a:rPr>
              <a:t>A</a:t>
            </a:r>
            <a:r>
              <a:rPr lang="en-US" sz="3200" dirty="0" smtClean="0">
                <a:solidFill>
                  <a:schemeClr val="bg1"/>
                </a:solidFill>
                <a:latin typeface="Times New Roman" panose="02020603050405020304" pitchFamily="18" charset="0"/>
                <a:ea typeface="Arial" charset="0"/>
                <a:cs typeface="Times New Roman" panose="02020603050405020304" pitchFamily="18" charset="0"/>
              </a:rPr>
              <a:t>pril 15</a:t>
            </a:r>
            <a:r>
              <a:rPr lang="en-US" sz="3200" baseline="30000" dirty="0" smtClean="0">
                <a:solidFill>
                  <a:schemeClr val="bg1"/>
                </a:solidFill>
                <a:latin typeface="Times New Roman" panose="02020603050405020304" pitchFamily="18" charset="0"/>
                <a:ea typeface="Arial" charset="0"/>
                <a:cs typeface="Times New Roman" panose="02020603050405020304" pitchFamily="18" charset="0"/>
              </a:rPr>
              <a:t>th</a:t>
            </a:r>
            <a:r>
              <a:rPr lang="en-US" sz="3200" dirty="0">
                <a:solidFill>
                  <a:schemeClr val="bg1"/>
                </a:solidFill>
                <a:latin typeface="Times New Roman" panose="02020603050405020304" pitchFamily="18" charset="0"/>
                <a:ea typeface="Arial" charset="0"/>
                <a:cs typeface="Times New Roman" panose="02020603050405020304" pitchFamily="18" charset="0"/>
              </a:rPr>
              <a:t> </a:t>
            </a:r>
            <a:r>
              <a:rPr lang="en-US" sz="3200" dirty="0" smtClean="0">
                <a:solidFill>
                  <a:schemeClr val="bg1"/>
                </a:solidFill>
                <a:latin typeface="Times New Roman" panose="02020603050405020304" pitchFamily="18" charset="0"/>
                <a:ea typeface="Arial" charset="0"/>
                <a:cs typeface="Times New Roman" panose="02020603050405020304" pitchFamily="18" charset="0"/>
              </a:rPr>
              <a:t>and FAQs updated on April 27</a:t>
            </a:r>
            <a:r>
              <a:rPr lang="en-US" sz="3200" baseline="30000" dirty="0" smtClean="0">
                <a:solidFill>
                  <a:schemeClr val="bg1"/>
                </a:solidFill>
                <a:latin typeface="Times New Roman" panose="02020603050405020304" pitchFamily="18" charset="0"/>
                <a:ea typeface="Arial" charset="0"/>
                <a:cs typeface="Times New Roman" panose="02020603050405020304" pitchFamily="18" charset="0"/>
              </a:rPr>
              <a:t>th</a:t>
            </a:r>
            <a:endParaRPr lang="en-US" sz="3200" dirty="0">
              <a:solidFill>
                <a:schemeClr val="bg1"/>
              </a:solidFill>
              <a:latin typeface="Times New Roman" panose="02020603050405020304" pitchFamily="18" charset="0"/>
              <a:ea typeface="Arial" charset="0"/>
              <a:cs typeface="Times New Roman" panose="02020603050405020304" pitchFamily="18" charset="0"/>
            </a:endParaRPr>
          </a:p>
          <a:p>
            <a:pPr marL="571500" indent="-571500">
              <a:lnSpc>
                <a:spcPct val="100000"/>
              </a:lnSpc>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Together, the directives cover people working for both life-sustaining and non-life sustaining businesses</a:t>
            </a:r>
          </a:p>
        </p:txBody>
      </p:sp>
    </p:spTree>
    <p:extLst>
      <p:ext uri="{BB962C8B-B14F-4D97-AF65-F5344CB8AC3E}">
        <p14:creationId xmlns:p14="http://schemas.microsoft.com/office/powerpoint/2010/main" val="32639509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08" y="219251"/>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PA Health and Safety Directives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285007" y="1628713"/>
            <a:ext cx="8668987" cy="4205659"/>
          </a:xfrm>
          <a:ln w="19050">
            <a:noFill/>
          </a:ln>
        </p:spPr>
        <p:txBody>
          <a:bodyPr lIns="0" tIns="0" rIns="182880" bIns="182880"/>
          <a:lstStyle/>
          <a:p>
            <a:pPr>
              <a:lnSpc>
                <a:spcPct val="100000"/>
              </a:lnSpc>
              <a:spcBef>
                <a:spcPts val="0"/>
              </a:spcBef>
              <a:spcAft>
                <a:spcPts val="0"/>
              </a:spcAft>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Requires (“shall”) implement:</a:t>
            </a:r>
          </a:p>
          <a:p>
            <a:pPr marL="571500" indent="-5715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Cleaning and disinfecting protocols</a:t>
            </a:r>
          </a:p>
          <a:p>
            <a:pPr marL="571500" indent="-5715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Staggering start, break and stop times</a:t>
            </a:r>
          </a:p>
          <a:p>
            <a:pPr marL="571500" indent="-5715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Social distancing (at least 6 ft.)</a:t>
            </a:r>
          </a:p>
          <a:p>
            <a:pPr marL="571500" indent="-5715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Virtual meetings and 10 person limit</a:t>
            </a:r>
          </a:p>
          <a:p>
            <a:pPr marL="571500" indent="-5715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Employee access to cleaning supplies</a:t>
            </a:r>
          </a:p>
          <a:p>
            <a:pPr marL="571500" indent="-5715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Masks provided by employer except eating or drinking</a:t>
            </a:r>
          </a:p>
          <a:p>
            <a:pPr marL="571500" indent="-5715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Sufficient employees to implement</a:t>
            </a:r>
          </a:p>
          <a:p>
            <a:pPr marL="571500" indent="-5715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Prohibiting non-essential visitors</a:t>
            </a:r>
          </a:p>
          <a:p>
            <a:pPr marL="571500" indent="-5715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Employee notice of these procedures</a:t>
            </a:r>
          </a:p>
          <a:p>
            <a:pPr marL="571500" indent="-5715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Other set of requirements for retail</a:t>
            </a:r>
          </a:p>
          <a:p>
            <a:pPr>
              <a:lnSpc>
                <a:spcPct val="100000"/>
              </a:lnSpc>
              <a:spcBef>
                <a:spcPts val="0"/>
              </a:spcBef>
              <a:spcAft>
                <a:spcPts val="0"/>
              </a:spcAft>
            </a:pPr>
            <a:endParaRPr lang="en-US" sz="2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32702394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08" y="219251"/>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PA Health and Safety Directives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285007" y="1662545"/>
            <a:ext cx="8407731" cy="4205659"/>
          </a:xfrm>
          <a:ln w="19050">
            <a:noFill/>
          </a:ln>
        </p:spPr>
        <p:txBody>
          <a:bodyPr lIns="0" tIns="0" rIns="182880" bIns="182880"/>
          <a:lstStyle/>
          <a:p>
            <a:pPr>
              <a:lnSpc>
                <a:spcPct val="100000"/>
              </a:lnSpc>
              <a:spcBef>
                <a:spcPts val="0"/>
              </a:spcBef>
              <a:spcAft>
                <a:spcPts val="0"/>
              </a:spcAft>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Requires measures “upon discovery that the business has been exposed to a person who is a probable or confirmed case of COVID-19”:</a:t>
            </a:r>
          </a:p>
          <a:p>
            <a:pPr>
              <a:lnSpc>
                <a:spcPct val="100000"/>
              </a:lnSpc>
              <a:spcBef>
                <a:spcPts val="0"/>
              </a:spcBef>
              <a:spcAft>
                <a:spcPts val="0"/>
              </a:spcAft>
            </a:pPr>
            <a:endParaRPr lang="en-US" sz="2400" dirty="0" smtClean="0">
              <a:solidFill>
                <a:schemeClr val="bg1"/>
              </a:solidFill>
              <a:latin typeface="Times New Roman" panose="02020603050405020304" pitchFamily="18" charset="0"/>
              <a:ea typeface="Arial" charset="0"/>
              <a:cs typeface="Times New Roman" panose="02020603050405020304" pitchFamily="18" charset="0"/>
            </a:endParaRPr>
          </a:p>
          <a:p>
            <a:pPr marL="342900" indent="-3429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Close off areas, open windows, disinfect various surfaces</a:t>
            </a:r>
          </a:p>
          <a:p>
            <a:pPr marL="342900" indent="-3429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Identify employees in close contact and take measures depending on symptoms, send home if symptomatic</a:t>
            </a:r>
          </a:p>
          <a:p>
            <a:pPr marL="342900" indent="-3429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Implement temperature screening upon entering work</a:t>
            </a:r>
          </a:p>
          <a:p>
            <a:pPr marL="342900" indent="-3429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Employees with symptoms must notify supervisor and stay home and follow CDC guidelines for self-quarantine</a:t>
            </a:r>
          </a:p>
          <a:p>
            <a:pPr marL="571500" indent="-571500">
              <a:lnSpc>
                <a:spcPct val="100000"/>
              </a:lnSpc>
              <a:spcBef>
                <a:spcPts val="0"/>
              </a:spcBef>
              <a:spcAft>
                <a:spcPts val="0"/>
              </a:spcAft>
              <a:buFont typeface="Wingdings" panose="05000000000000000000" pitchFamily="2" charset="2"/>
              <a:buChar char="Ø"/>
            </a:pPr>
            <a:endParaRPr lang="en-US" sz="2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16458751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08" y="219251"/>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PA Health and Safety Directives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285007" y="1662545"/>
            <a:ext cx="8668987" cy="4205659"/>
          </a:xfrm>
          <a:ln w="19050">
            <a:noFill/>
          </a:ln>
        </p:spPr>
        <p:txBody>
          <a:bodyPr lIns="0" tIns="0" rIns="182880" bIns="182880"/>
          <a:lstStyle/>
          <a:p>
            <a:pPr marL="571500" indent="-571500">
              <a:lnSpc>
                <a:spcPct val="100000"/>
              </a:lnSpc>
              <a:spcBef>
                <a:spcPts val="0"/>
              </a:spcBef>
              <a:spcAft>
                <a:spcPts val="0"/>
              </a:spcAft>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Additional set of requirements for retail</a:t>
            </a:r>
          </a:p>
          <a:p>
            <a:pPr>
              <a:lnSpc>
                <a:spcPct val="100000"/>
              </a:lnSpc>
              <a:spcBef>
                <a:spcPts val="0"/>
              </a:spcBef>
              <a:spcAft>
                <a:spcPts val="0"/>
              </a:spcAft>
            </a:pPr>
            <a:endParaRPr lang="en-US" sz="3200" dirty="0" smtClean="0">
              <a:solidFill>
                <a:schemeClr val="bg1"/>
              </a:solidFill>
              <a:latin typeface="Times New Roman" panose="02020603050405020304" pitchFamily="18" charset="0"/>
              <a:ea typeface="Arial" charset="0"/>
              <a:cs typeface="Times New Roman" panose="02020603050405020304" pitchFamily="18" charset="0"/>
            </a:endParaRPr>
          </a:p>
          <a:p>
            <a:pPr marL="571500" indent="-571500">
              <a:lnSpc>
                <a:spcPct val="100000"/>
              </a:lnSpc>
              <a:spcBef>
                <a:spcPts val="0"/>
              </a:spcBef>
              <a:spcAft>
                <a:spcPts val="0"/>
              </a:spcAft>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Additional set of requirements for construction, especially those issued on April 23</a:t>
            </a:r>
            <a:r>
              <a:rPr lang="en-US" sz="3200" baseline="30000" dirty="0" smtClean="0">
                <a:solidFill>
                  <a:schemeClr val="bg1"/>
                </a:solidFill>
                <a:latin typeface="Times New Roman" panose="02020603050405020304" pitchFamily="18" charset="0"/>
                <a:ea typeface="Arial" charset="0"/>
                <a:cs typeface="Times New Roman" panose="02020603050405020304" pitchFamily="18" charset="0"/>
              </a:rPr>
              <a:t>rd</a:t>
            </a:r>
            <a:r>
              <a:rPr lang="en-US" sz="3200" dirty="0" smtClean="0">
                <a:solidFill>
                  <a:schemeClr val="bg1"/>
                </a:solidFill>
                <a:latin typeface="Times New Roman" panose="02020603050405020304" pitchFamily="18" charset="0"/>
                <a:ea typeface="Arial" charset="0"/>
                <a:cs typeface="Times New Roman" panose="02020603050405020304" pitchFamily="18" charset="0"/>
              </a:rPr>
              <a:t>.</a:t>
            </a:r>
          </a:p>
          <a:p>
            <a:pPr marL="571500" indent="-571500">
              <a:lnSpc>
                <a:spcPct val="100000"/>
              </a:lnSpc>
              <a:spcBef>
                <a:spcPts val="0"/>
              </a:spcBef>
              <a:spcAft>
                <a:spcPts val="0"/>
              </a:spcAft>
              <a:buFont typeface="Wingdings" panose="05000000000000000000" pitchFamily="2" charset="2"/>
              <a:buChar char="Ø"/>
            </a:pPr>
            <a:endParaRPr lang="en-US" sz="3200" dirty="0" smtClean="0">
              <a:solidFill>
                <a:schemeClr val="bg1"/>
              </a:solidFill>
              <a:latin typeface="Times New Roman" panose="02020603050405020304" pitchFamily="18" charset="0"/>
              <a:ea typeface="Arial" charset="0"/>
              <a:cs typeface="Times New Roman" panose="02020603050405020304" pitchFamily="18" charset="0"/>
            </a:endParaRPr>
          </a:p>
          <a:p>
            <a:pPr marL="571500" indent="-571500">
              <a:lnSpc>
                <a:spcPct val="100000"/>
              </a:lnSpc>
              <a:spcBef>
                <a:spcPts val="0"/>
              </a:spcBef>
              <a:spcAft>
                <a:spcPts val="0"/>
              </a:spcAft>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No current expiration except for “red–yellow–green” phases.</a:t>
            </a:r>
            <a:endParaRPr lang="en-US" sz="32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37123164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08" y="219251"/>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PA Health and Safety Directives</a:t>
            </a:r>
            <a:endParaRPr lang="en-US" dirty="0">
              <a:solidFill>
                <a:schemeClr val="bg1"/>
              </a:solidFill>
              <a:latin typeface="Times New Roman" panose="02020603050405020304" pitchFamily="18" charset="0"/>
              <a:cs typeface="Times New Roman" panose="02020603050405020304" pitchFamily="18" charset="0"/>
            </a:endParaRPr>
          </a:p>
        </p:txBody>
      </p:sp>
      <p:pic>
        <p:nvPicPr>
          <p:cNvPr id="13" name="Content Placeholder 1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7523" y="1852551"/>
            <a:ext cx="7327074" cy="4322618"/>
          </a:xfrm>
          <a:ln w="19050">
            <a:noFill/>
          </a:ln>
        </p:spPr>
      </p:pic>
    </p:spTree>
    <p:extLst>
      <p:ext uri="{BB962C8B-B14F-4D97-AF65-F5344CB8AC3E}">
        <p14:creationId xmlns:p14="http://schemas.microsoft.com/office/powerpoint/2010/main" val="35599571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08" y="219251"/>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PA Health and Safety Directives</a:t>
            </a:r>
            <a:endParaRPr lang="en-US" dirty="0">
              <a:solidFill>
                <a:schemeClr val="bg1"/>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8151" y="1864425"/>
            <a:ext cx="7208322" cy="4346369"/>
          </a:xfrm>
        </p:spPr>
      </p:pic>
    </p:spTree>
    <p:extLst>
      <p:ext uri="{BB962C8B-B14F-4D97-AF65-F5344CB8AC3E}">
        <p14:creationId xmlns:p14="http://schemas.microsoft.com/office/powerpoint/2010/main" val="12009089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08" y="219251"/>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Note that in the “Yellow” Phase. . .</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285007" y="1662545"/>
            <a:ext cx="8668987" cy="4205659"/>
          </a:xfrm>
          <a:ln w="19050">
            <a:noFill/>
          </a:ln>
        </p:spPr>
        <p:txBody>
          <a:bodyPr lIns="0" tIns="0" rIns="182880" bIns="182880"/>
          <a:lstStyle/>
          <a:p>
            <a:pPr marL="571500" indent="-571500">
              <a:lnSpc>
                <a:spcPct val="100000"/>
              </a:lnSpc>
              <a:spcBef>
                <a:spcPts val="0"/>
              </a:spcBef>
              <a:spcAft>
                <a:spcPts val="0"/>
              </a:spcAft>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“Telecommuting must continue where feasible”</a:t>
            </a:r>
          </a:p>
          <a:p>
            <a:pPr>
              <a:lnSpc>
                <a:spcPct val="100000"/>
              </a:lnSpc>
              <a:spcBef>
                <a:spcPts val="0"/>
              </a:spcBef>
              <a:spcAft>
                <a:spcPts val="0"/>
              </a:spcAft>
            </a:pPr>
            <a:endParaRPr lang="en-US" sz="3200" dirty="0" smtClean="0">
              <a:solidFill>
                <a:schemeClr val="bg1"/>
              </a:solidFill>
              <a:latin typeface="Times New Roman" panose="02020603050405020304" pitchFamily="18" charset="0"/>
              <a:ea typeface="Arial" charset="0"/>
              <a:cs typeface="Times New Roman" panose="02020603050405020304" pitchFamily="18" charset="0"/>
            </a:endParaRPr>
          </a:p>
          <a:p>
            <a:pPr marL="571500" indent="-571500">
              <a:lnSpc>
                <a:spcPct val="100000"/>
              </a:lnSpc>
              <a:spcBef>
                <a:spcPts val="0"/>
              </a:spcBef>
              <a:spcAft>
                <a:spcPts val="0"/>
              </a:spcAft>
              <a:buFont typeface="Wingdings" panose="05000000000000000000" pitchFamily="2" charset="2"/>
              <a:buChar char="Ø"/>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 Many businesses remain closed including personal care services, recreation and entertainment</a:t>
            </a:r>
          </a:p>
          <a:p>
            <a:pPr>
              <a:lnSpc>
                <a:spcPct val="100000"/>
              </a:lnSpc>
              <a:spcBef>
                <a:spcPts val="0"/>
              </a:spcBef>
              <a:spcAft>
                <a:spcPts val="0"/>
              </a:spcAft>
            </a:pPr>
            <a:endParaRPr lang="en-US" sz="3200" dirty="0" smtClean="0">
              <a:solidFill>
                <a:schemeClr val="bg1"/>
              </a:solidFill>
              <a:latin typeface="Times New Roman" panose="02020603050405020304" pitchFamily="18" charset="0"/>
              <a:ea typeface="Arial" charset="0"/>
              <a:cs typeface="Times New Roman" panose="02020603050405020304" pitchFamily="18" charset="0"/>
            </a:endParaRPr>
          </a:p>
          <a:p>
            <a:pPr>
              <a:lnSpc>
                <a:spcPct val="100000"/>
              </a:lnSpc>
              <a:spcBef>
                <a:spcPts val="0"/>
              </a:spcBef>
              <a:spcAft>
                <a:spcPts val="0"/>
              </a:spcAft>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So in yellow, you still may be working from home with long hair, chipped fingernails and desperate to go bowling!</a:t>
            </a:r>
            <a:endParaRPr lang="en-US" sz="32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39142186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08" y="219251"/>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PA Health and Safety Directives</a:t>
            </a:r>
            <a:endParaRPr lang="en-US" dirty="0">
              <a:solidFill>
                <a:schemeClr val="bg1"/>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1" y="1852552"/>
            <a:ext cx="7303324" cy="4405744"/>
          </a:xfrm>
        </p:spPr>
      </p:pic>
    </p:spTree>
    <p:extLst>
      <p:ext uri="{BB962C8B-B14F-4D97-AF65-F5344CB8AC3E}">
        <p14:creationId xmlns:p14="http://schemas.microsoft.com/office/powerpoint/2010/main" val="12009089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67250"/>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Order of Reinstating Employees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No requirement to bring back employees in the same order or reverse order of how they were laid off (but see next section on Pitfalls)</a:t>
            </a:r>
          </a:p>
          <a:p>
            <a:pPr>
              <a:lnSpc>
                <a:spcPct val="100000"/>
              </a:lnSpc>
            </a:pPr>
            <a:endParaRPr lang="en-US" sz="4400" dirty="0" smtClean="0">
              <a:solidFill>
                <a:schemeClr val="bg1"/>
              </a:solidFill>
              <a:latin typeface="Times New Roman" panose="02020603050405020304" pitchFamily="18" charset="0"/>
              <a:ea typeface="Arial" charset="0"/>
              <a:cs typeface="Times New Roman" panose="02020603050405020304" pitchFamily="18" charset="0"/>
            </a:endParaRPr>
          </a:p>
          <a:p>
            <a:pPr marL="571500" indent="-571500">
              <a:lnSpc>
                <a:spcPct val="100000"/>
              </a:lnSpc>
              <a:buFont typeface="Wingdings" panose="05000000000000000000" pitchFamily="2" charset="2"/>
              <a:buChar char="Ø"/>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19844192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08" y="219252"/>
            <a:ext cx="8518356" cy="1027658"/>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NJ Health and Safety Directives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389413"/>
            <a:ext cx="8585860" cy="5023261"/>
          </a:xfrm>
          <a:ln w="19050">
            <a:noFill/>
          </a:ln>
        </p:spPr>
        <p:txBody>
          <a:bodyPr lIns="0" tIns="0" rIns="182880" bIns="182880"/>
          <a:lstStyle/>
          <a:p>
            <a:pPr lvl="0"/>
            <a:r>
              <a:rPr lang="en-US" sz="2400" dirty="0">
                <a:solidFill>
                  <a:schemeClr val="bg1"/>
                </a:solidFill>
                <a:latin typeface="Times New Roman" panose="02020603050405020304" pitchFamily="18" charset="0"/>
                <a:cs typeface="Times New Roman" panose="02020603050405020304" pitchFamily="18" charset="0"/>
              </a:rPr>
              <a:t>Business FAQ page is updated daily and the last Executive Order pertaining to businesses was issued April 11 (</a:t>
            </a:r>
            <a:r>
              <a:rPr lang="en-US" sz="2400" dirty="0" err="1">
                <a:solidFill>
                  <a:schemeClr val="bg1"/>
                </a:solidFill>
                <a:latin typeface="Times New Roman" panose="02020603050405020304" pitchFamily="18" charset="0"/>
                <a:cs typeface="Times New Roman" panose="02020603050405020304" pitchFamily="18" charset="0"/>
              </a:rPr>
              <a:t>EO</a:t>
            </a:r>
            <a:r>
              <a:rPr lang="en-US" sz="2400" dirty="0">
                <a:solidFill>
                  <a:schemeClr val="bg1"/>
                </a:solidFill>
                <a:latin typeface="Times New Roman" panose="02020603050405020304" pitchFamily="18" charset="0"/>
                <a:cs typeface="Times New Roman" panose="02020603050405020304" pitchFamily="18" charset="0"/>
              </a:rPr>
              <a:t> 125)</a:t>
            </a:r>
          </a:p>
          <a:p>
            <a:pPr lvl="0">
              <a:lnSpc>
                <a:spcPct val="100000"/>
              </a:lnSpc>
              <a:spcBef>
                <a:spcPts val="0"/>
              </a:spcBef>
              <a:spcAft>
                <a:spcPts val="0"/>
              </a:spcAft>
            </a:pPr>
            <a:r>
              <a:rPr lang="en-US" sz="2400" dirty="0">
                <a:solidFill>
                  <a:schemeClr val="bg1"/>
                </a:solidFill>
                <a:latin typeface="Times New Roman" panose="02020603050405020304" pitchFamily="18" charset="0"/>
                <a:cs typeface="Times New Roman" panose="02020603050405020304" pitchFamily="18" charset="0"/>
              </a:rPr>
              <a:t>The NJ Governor has not issued a re-opening </a:t>
            </a:r>
            <a:r>
              <a:rPr lang="en-US" sz="2400" dirty="0" smtClean="0">
                <a:solidFill>
                  <a:schemeClr val="bg1"/>
                </a:solidFill>
                <a:latin typeface="Times New Roman" panose="02020603050405020304" pitchFamily="18" charset="0"/>
                <a:cs typeface="Times New Roman" panose="02020603050405020304" pitchFamily="18" charset="0"/>
              </a:rPr>
              <a:t>plan, however</a:t>
            </a:r>
            <a:r>
              <a:rPr lang="en-US" sz="2400" dirty="0">
                <a:solidFill>
                  <a:schemeClr val="bg1"/>
                </a:solidFill>
                <a:latin typeface="Times New Roman" panose="02020603050405020304" pitchFamily="18" charset="0"/>
                <a:cs typeface="Times New Roman" panose="02020603050405020304" pitchFamily="18" charset="0"/>
              </a:rPr>
              <a:t>, a plan will be </a:t>
            </a:r>
            <a:r>
              <a:rPr lang="en-US" sz="2400" dirty="0" smtClean="0">
                <a:solidFill>
                  <a:schemeClr val="bg1"/>
                </a:solidFill>
                <a:latin typeface="Times New Roman" panose="02020603050405020304" pitchFamily="18" charset="0"/>
                <a:cs typeface="Times New Roman" panose="02020603050405020304" pitchFamily="18" charset="0"/>
              </a:rPr>
              <a:t>based on “SIX </a:t>
            </a:r>
            <a:r>
              <a:rPr lang="en-US" sz="2400" dirty="0">
                <a:solidFill>
                  <a:schemeClr val="bg1"/>
                </a:solidFill>
                <a:latin typeface="Times New Roman" panose="02020603050405020304" pitchFamily="18" charset="0"/>
                <a:cs typeface="Times New Roman" panose="02020603050405020304" pitchFamily="18" charset="0"/>
              </a:rPr>
              <a:t>PRINCIPLES TO RESTORE ECONOMIC HEALTH THROUGH PUBLIC </a:t>
            </a:r>
            <a:r>
              <a:rPr lang="en-US" sz="2400" dirty="0" smtClean="0">
                <a:solidFill>
                  <a:schemeClr val="bg1"/>
                </a:solidFill>
                <a:latin typeface="Times New Roman" panose="02020603050405020304" pitchFamily="18" charset="0"/>
                <a:cs typeface="Times New Roman" panose="02020603050405020304" pitchFamily="18" charset="0"/>
              </a:rPr>
              <a:t>HEALTH”:</a:t>
            </a:r>
            <a:r>
              <a:rPr lang="en-US" sz="2400" dirty="0">
                <a:solidFill>
                  <a:schemeClr val="bg1"/>
                </a:solidFill>
                <a:latin typeface="Times New Roman" panose="02020603050405020304" pitchFamily="18" charset="0"/>
                <a:cs typeface="Times New Roman" panose="02020603050405020304" pitchFamily="18" charset="0"/>
              </a:rPr>
              <a:t/>
            </a:r>
            <a:br>
              <a:rPr lang="en-US" sz="2400" dirty="0">
                <a:solidFill>
                  <a:schemeClr val="bg1"/>
                </a:solidFill>
                <a:latin typeface="Times New Roman" panose="02020603050405020304" pitchFamily="18" charset="0"/>
                <a:cs typeface="Times New Roman" panose="02020603050405020304" pitchFamily="18" charset="0"/>
              </a:rPr>
            </a:br>
            <a:r>
              <a:rPr lang="en-US" sz="2400" dirty="0">
                <a:solidFill>
                  <a:schemeClr val="bg1"/>
                </a:solidFill>
                <a:latin typeface="Times New Roman" panose="02020603050405020304" pitchFamily="18" charset="0"/>
                <a:cs typeface="Times New Roman" panose="02020603050405020304" pitchFamily="18" charset="0"/>
              </a:rPr>
              <a:t>🏠Sustained reductions in new </a:t>
            </a:r>
            <a:r>
              <a:rPr lang="en-US" sz="2400" dirty="0">
                <a:solidFill>
                  <a:schemeClr val="bg1"/>
                </a:solidFill>
                <a:latin typeface="Times New Roman" panose="02020603050405020304" pitchFamily="18" charset="0"/>
                <a:cs typeface="Times New Roman" panose="02020603050405020304" pitchFamily="18" charset="0"/>
                <a:hlinkClick r:id="rId2"/>
              </a:rPr>
              <a:t>#COVID19</a:t>
            </a:r>
            <a:r>
              <a:rPr lang="en-US" sz="2400" dirty="0">
                <a:solidFill>
                  <a:schemeClr val="bg1"/>
                </a:solidFill>
                <a:latin typeface="Times New Roman" panose="02020603050405020304" pitchFamily="18" charset="0"/>
                <a:cs typeface="Times New Roman" panose="02020603050405020304" pitchFamily="18" charset="0"/>
              </a:rPr>
              <a:t> cases &amp; hospitalizations</a:t>
            </a:r>
            <a:br>
              <a:rPr lang="en-US" sz="2400" dirty="0">
                <a:solidFill>
                  <a:schemeClr val="bg1"/>
                </a:solidFill>
                <a:latin typeface="Times New Roman" panose="02020603050405020304" pitchFamily="18" charset="0"/>
                <a:cs typeface="Times New Roman" panose="02020603050405020304" pitchFamily="18" charset="0"/>
              </a:rPr>
            </a:br>
            <a:r>
              <a:rPr lang="en-US" sz="2400" dirty="0">
                <a:solidFill>
                  <a:schemeClr val="bg1"/>
                </a:solidFill>
                <a:latin typeface="Times New Roman" panose="02020603050405020304" pitchFamily="18" charset="0"/>
                <a:cs typeface="Times New Roman" panose="02020603050405020304" pitchFamily="18" charset="0"/>
              </a:rPr>
              <a:t>🔬Expand testing capacity</a:t>
            </a:r>
            <a:br>
              <a:rPr lang="en-US" sz="2400" dirty="0">
                <a:solidFill>
                  <a:schemeClr val="bg1"/>
                </a:solidFill>
                <a:latin typeface="Times New Roman" panose="02020603050405020304" pitchFamily="18" charset="0"/>
                <a:cs typeface="Times New Roman" panose="02020603050405020304" pitchFamily="18" charset="0"/>
              </a:rPr>
            </a:br>
            <a:r>
              <a:rPr lang="en-US" sz="2400" dirty="0">
                <a:solidFill>
                  <a:schemeClr val="bg1"/>
                </a:solidFill>
                <a:latin typeface="Times New Roman" panose="02020603050405020304" pitchFamily="18" charset="0"/>
                <a:cs typeface="Times New Roman" panose="02020603050405020304" pitchFamily="18" charset="0"/>
              </a:rPr>
              <a:t>👥Implement robust contact tracing</a:t>
            </a:r>
            <a:br>
              <a:rPr lang="en-US" sz="2400" dirty="0">
                <a:solidFill>
                  <a:schemeClr val="bg1"/>
                </a:solidFill>
                <a:latin typeface="Times New Roman" panose="02020603050405020304" pitchFamily="18" charset="0"/>
                <a:cs typeface="Times New Roman" panose="02020603050405020304" pitchFamily="18" charset="0"/>
              </a:rPr>
            </a:br>
            <a:r>
              <a:rPr lang="en-US" sz="2400" dirty="0">
                <a:solidFill>
                  <a:schemeClr val="bg1"/>
                </a:solidFill>
                <a:latin typeface="Times New Roman" panose="02020603050405020304" pitchFamily="18" charset="0"/>
                <a:cs typeface="Times New Roman" panose="02020603050405020304" pitchFamily="18" charset="0"/>
              </a:rPr>
              <a:t>🏥Secure safe places for isolation</a:t>
            </a:r>
            <a:br>
              <a:rPr lang="en-US" sz="2400" dirty="0">
                <a:solidFill>
                  <a:schemeClr val="bg1"/>
                </a:solidFill>
                <a:latin typeface="Times New Roman" panose="02020603050405020304" pitchFamily="18" charset="0"/>
                <a:cs typeface="Times New Roman" panose="02020603050405020304" pitchFamily="18" charset="0"/>
              </a:rPr>
            </a:br>
            <a:r>
              <a:rPr lang="en-US" sz="2400" dirty="0">
                <a:solidFill>
                  <a:schemeClr val="bg1"/>
                </a:solidFill>
                <a:latin typeface="Times New Roman" panose="02020603050405020304" pitchFamily="18" charset="0"/>
                <a:cs typeface="Times New Roman" panose="02020603050405020304" pitchFamily="18" charset="0"/>
              </a:rPr>
              <a:t>🏢Responsible economic restart</a:t>
            </a:r>
            <a:br>
              <a:rPr lang="en-US" sz="2400" dirty="0">
                <a:solidFill>
                  <a:schemeClr val="bg1"/>
                </a:solidFill>
                <a:latin typeface="Times New Roman" panose="02020603050405020304" pitchFamily="18" charset="0"/>
                <a:cs typeface="Times New Roman" panose="02020603050405020304" pitchFamily="18" charset="0"/>
              </a:rPr>
            </a:br>
            <a:r>
              <a:rPr lang="en-US" sz="2400" dirty="0">
                <a:solidFill>
                  <a:schemeClr val="bg1"/>
                </a:solidFill>
                <a:latin typeface="Times New Roman" panose="02020603050405020304" pitchFamily="18" charset="0"/>
                <a:cs typeface="Times New Roman" panose="02020603050405020304" pitchFamily="18" charset="0"/>
              </a:rPr>
              <a:t>📋Ensure NJ’s resiliency</a:t>
            </a:r>
          </a:p>
          <a:p>
            <a:pPr lvl="0"/>
            <a:r>
              <a:rPr lang="en-US" sz="2400" dirty="0">
                <a:solidFill>
                  <a:schemeClr val="bg1"/>
                </a:solidFill>
                <a:latin typeface="Times New Roman" panose="02020603050405020304" pitchFamily="18" charset="0"/>
                <a:cs typeface="Times New Roman" panose="02020603050405020304" pitchFamily="18" charset="0"/>
              </a:rPr>
              <a:t>The </a:t>
            </a:r>
            <a:r>
              <a:rPr lang="en-US" sz="2400" dirty="0" smtClean="0">
                <a:solidFill>
                  <a:schemeClr val="bg1"/>
                </a:solidFill>
                <a:latin typeface="Times New Roman" panose="02020603050405020304" pitchFamily="18" charset="0"/>
                <a:cs typeface="Times New Roman" panose="02020603050405020304" pitchFamily="18" charset="0"/>
              </a:rPr>
              <a:t>NJ Governor </a:t>
            </a:r>
            <a:r>
              <a:rPr lang="en-US" sz="2400" dirty="0">
                <a:solidFill>
                  <a:schemeClr val="bg1"/>
                </a:solidFill>
                <a:latin typeface="Times New Roman" panose="02020603050405020304" pitchFamily="18" charset="0"/>
                <a:cs typeface="Times New Roman" panose="02020603050405020304" pitchFamily="18" charset="0"/>
              </a:rPr>
              <a:t>did not say which businesses would be able to reopen first </a:t>
            </a:r>
            <a:r>
              <a:rPr lang="en-US" sz="2400" dirty="0" smtClean="0">
                <a:solidFill>
                  <a:schemeClr val="bg1"/>
                </a:solidFill>
                <a:latin typeface="Times New Roman" panose="02020603050405020304" pitchFamily="18" charset="0"/>
                <a:cs typeface="Times New Roman" panose="02020603050405020304" pitchFamily="18" charset="0"/>
              </a:rPr>
              <a:t>or  </a:t>
            </a:r>
            <a:r>
              <a:rPr lang="en-US" sz="2400" dirty="0">
                <a:solidFill>
                  <a:schemeClr val="bg1"/>
                </a:solidFill>
                <a:latin typeface="Times New Roman" panose="02020603050405020304" pitchFamily="18" charset="0"/>
                <a:cs typeface="Times New Roman" panose="02020603050405020304" pitchFamily="18" charset="0"/>
              </a:rPr>
              <a:t>with what precautions, </a:t>
            </a:r>
            <a:r>
              <a:rPr lang="en-US" sz="2400" dirty="0" smtClean="0">
                <a:solidFill>
                  <a:schemeClr val="bg1"/>
                </a:solidFill>
                <a:latin typeface="Times New Roman" panose="02020603050405020304" pitchFamily="18" charset="0"/>
                <a:cs typeface="Times New Roman" panose="02020603050405020304" pitchFamily="18" charset="0"/>
              </a:rPr>
              <a:t>only that </a:t>
            </a:r>
            <a:r>
              <a:rPr lang="en-US" sz="2400" dirty="0">
                <a:solidFill>
                  <a:schemeClr val="bg1"/>
                </a:solidFill>
                <a:latin typeface="Times New Roman" panose="02020603050405020304" pitchFamily="18" charset="0"/>
                <a:cs typeface="Times New Roman" panose="02020603050405020304" pitchFamily="18" charset="0"/>
              </a:rPr>
              <a:t>essential businesses in low-risk categories would have priority.</a:t>
            </a:r>
          </a:p>
        </p:txBody>
      </p:sp>
    </p:spTree>
    <p:extLst>
      <p:ext uri="{BB962C8B-B14F-4D97-AF65-F5344CB8AC3E}">
        <p14:creationId xmlns:p14="http://schemas.microsoft.com/office/powerpoint/2010/main" val="6457305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385" y="260372"/>
            <a:ext cx="8518356" cy="1325217"/>
          </a:xfrm>
        </p:spPr>
        <p:txBody>
          <a:bodyPr/>
          <a:lstStyle/>
          <a:p>
            <a:pPr algn="ctr"/>
            <a:r>
              <a:rPr lang="en-US" sz="4000" dirty="0">
                <a:solidFill>
                  <a:schemeClr val="bg1"/>
                </a:solidFill>
                <a:latin typeface="Times New Roman" panose="02020603050405020304" pitchFamily="18" charset="0"/>
                <a:cs typeface="Times New Roman" panose="02020603050405020304" pitchFamily="18" charset="0"/>
              </a:rPr>
              <a:t>NJ Health and Safety Directives</a:t>
            </a:r>
            <a:endParaRPr lang="en-US" sz="4000" dirty="0"/>
          </a:p>
        </p:txBody>
      </p:sp>
      <p:pic>
        <p:nvPicPr>
          <p:cNvPr id="4" name="Content Placeholder 3" descr="New Jersey's coronavirus recovery plan"/>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21278" y="2113807"/>
            <a:ext cx="7006441" cy="4096987"/>
          </a:xfrm>
          <a:prstGeom prst="rect">
            <a:avLst/>
          </a:prstGeom>
          <a:noFill/>
          <a:ln>
            <a:noFill/>
          </a:ln>
        </p:spPr>
      </p:pic>
    </p:spTree>
    <p:extLst>
      <p:ext uri="{BB962C8B-B14F-4D97-AF65-F5344CB8AC3E}">
        <p14:creationId xmlns:p14="http://schemas.microsoft.com/office/powerpoint/2010/main" val="19091392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solidFill>
                  <a:schemeClr val="bg1"/>
                </a:solidFill>
                <a:latin typeface="Times New Roman" panose="02020603050405020304" pitchFamily="18" charset="0"/>
                <a:cs typeface="Times New Roman" panose="02020603050405020304" pitchFamily="18" charset="0"/>
              </a:rPr>
              <a:t>Health and Safety of Returning Employees</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ln w="19050">
            <a:noFill/>
          </a:ln>
        </p:spPr>
        <p:txBody>
          <a:bodyPr lIns="0" tIns="0" rIns="182880" bIns="182880"/>
          <a:lstStyle/>
          <a:p>
            <a:pPr>
              <a:lnSpc>
                <a:spcPct val="100000"/>
              </a:lnSpc>
              <a:spcAft>
                <a:spcPts val="0"/>
              </a:spcAft>
              <a:buClr>
                <a:schemeClr val="tx1">
                  <a:lumMod val="50000"/>
                  <a:lumOff val="50000"/>
                </a:schemeClr>
              </a:buClr>
            </a:pPr>
            <a:r>
              <a:rPr lang="en-US" b="1" dirty="0" smtClean="0">
                <a:latin typeface="Times New Roman" panose="02020603050405020304" pitchFamily="18" charset="0"/>
                <a:ea typeface="Arial" charset="0"/>
                <a:cs typeface="Times New Roman" panose="02020603050405020304" pitchFamily="18" charset="0"/>
              </a:rPr>
              <a:t> </a:t>
            </a:r>
          </a:p>
        </p:txBody>
      </p:sp>
      <p:sp>
        <p:nvSpPr>
          <p:cNvPr id="4" name="TextBox 3"/>
          <p:cNvSpPr txBox="1"/>
          <p:nvPr/>
        </p:nvSpPr>
        <p:spPr>
          <a:xfrm>
            <a:off x="-363707" y="2828115"/>
            <a:ext cx="6645753" cy="2539157"/>
          </a:xfrm>
          <a:prstGeom prst="rect">
            <a:avLst/>
          </a:prstGeom>
          <a:noFill/>
          <a:ln>
            <a:solidFill>
              <a:schemeClr val="accent2">
                <a:lumMod val="75000"/>
              </a:schemeClr>
            </a:solidFill>
          </a:ln>
        </p:spPr>
        <p:txBody>
          <a:bodyPr wrap="square" lIns="1280160" tIns="182880" rtlCol="0" anchor="ctr" anchorCtr="0">
            <a:spAutoFit/>
          </a:bodyPr>
          <a:lstStyle/>
          <a:p>
            <a:pPr>
              <a:lnSpc>
                <a:spcPct val="100000"/>
              </a:lnSpc>
              <a:spcAft>
                <a:spcPts val="0"/>
              </a:spcAft>
              <a:buClr>
                <a:schemeClr val="tx1">
                  <a:lumMod val="50000"/>
                  <a:lumOff val="50000"/>
                </a:schemeClr>
              </a:buClr>
            </a:pPr>
            <a:r>
              <a:rPr lang="en-US" sz="4400" dirty="0" smtClean="0">
                <a:latin typeface="Times New Roman" panose="02020603050405020304" pitchFamily="18" charset="0"/>
                <a:ea typeface="Arial" charset="0"/>
                <a:cs typeface="Times New Roman" panose="02020603050405020304" pitchFamily="18" charset="0"/>
              </a:rPr>
              <a:t>Can we fire employees who have the coronavirus?</a:t>
            </a:r>
            <a:endParaRPr lang="en-US" sz="4400" dirty="0">
              <a:latin typeface="Times New Roman" panose="02020603050405020304" pitchFamily="18" charset="0"/>
              <a:ea typeface="Arial"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259804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solidFill>
                  <a:schemeClr val="bg1"/>
                </a:solidFill>
                <a:latin typeface="Times New Roman" panose="02020603050405020304" pitchFamily="18" charset="0"/>
                <a:cs typeface="Times New Roman" panose="02020603050405020304" pitchFamily="18" charset="0"/>
              </a:rPr>
              <a:t>Health and Safety of Returning Employees</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ln w="19050">
            <a:noFill/>
          </a:ln>
        </p:spPr>
        <p:txBody>
          <a:bodyPr lIns="0" tIns="0" rIns="182880" bIns="182880"/>
          <a:lstStyle/>
          <a:p>
            <a:pPr>
              <a:lnSpc>
                <a:spcPct val="100000"/>
              </a:lnSpc>
              <a:spcAft>
                <a:spcPts val="0"/>
              </a:spcAft>
              <a:buClr>
                <a:schemeClr val="tx1">
                  <a:lumMod val="50000"/>
                  <a:lumOff val="50000"/>
                </a:schemeClr>
              </a:buClr>
            </a:pPr>
            <a:r>
              <a:rPr lang="en-US" b="1" dirty="0" smtClean="0">
                <a:latin typeface="Times New Roman" panose="02020603050405020304" pitchFamily="18" charset="0"/>
                <a:ea typeface="Arial" charset="0"/>
                <a:cs typeface="Times New Roman" panose="02020603050405020304" pitchFamily="18" charset="0"/>
              </a:rPr>
              <a:t> </a:t>
            </a:r>
          </a:p>
        </p:txBody>
      </p:sp>
      <p:sp>
        <p:nvSpPr>
          <p:cNvPr id="4" name="TextBox 3"/>
          <p:cNvSpPr txBox="1"/>
          <p:nvPr/>
        </p:nvSpPr>
        <p:spPr>
          <a:xfrm>
            <a:off x="-363707" y="2151007"/>
            <a:ext cx="6645753" cy="3893374"/>
          </a:xfrm>
          <a:prstGeom prst="rect">
            <a:avLst/>
          </a:prstGeom>
          <a:noFill/>
          <a:ln>
            <a:solidFill>
              <a:schemeClr val="accent2">
                <a:lumMod val="75000"/>
              </a:schemeClr>
            </a:solidFill>
          </a:ln>
        </p:spPr>
        <p:txBody>
          <a:bodyPr wrap="square" lIns="1280160" tIns="182880" rtlCol="0" anchor="ctr" anchorCtr="0">
            <a:spAutoFit/>
          </a:bodyPr>
          <a:lstStyle/>
          <a:p>
            <a:pPr>
              <a:lnSpc>
                <a:spcPct val="100000"/>
              </a:lnSpc>
              <a:spcAft>
                <a:spcPts val="0"/>
              </a:spcAft>
              <a:buClr>
                <a:schemeClr val="tx1">
                  <a:lumMod val="50000"/>
                  <a:lumOff val="50000"/>
                </a:schemeClr>
              </a:buClr>
            </a:pPr>
            <a:r>
              <a:rPr lang="en-US" sz="4400" dirty="0" smtClean="0">
                <a:latin typeface="Times New Roman" panose="02020603050405020304" pitchFamily="18" charset="0"/>
                <a:ea typeface="Arial" charset="0"/>
                <a:cs typeface="Times New Roman" panose="02020603050405020304" pitchFamily="18" charset="0"/>
              </a:rPr>
              <a:t>Can we ask employees to stay home if we suspect they have been exposed to coronavirus?</a:t>
            </a:r>
            <a:endParaRPr lang="en-US" sz="4400" dirty="0">
              <a:latin typeface="Times New Roman" panose="02020603050405020304" pitchFamily="18" charset="0"/>
              <a:ea typeface="Arial"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259804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solidFill>
                  <a:schemeClr val="bg1"/>
                </a:solidFill>
                <a:latin typeface="Times New Roman" panose="02020603050405020304" pitchFamily="18" charset="0"/>
                <a:cs typeface="Times New Roman" panose="02020603050405020304" pitchFamily="18" charset="0"/>
              </a:rPr>
              <a:t>Health and Safety of Returning Employees</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ln w="19050">
            <a:noFill/>
          </a:ln>
        </p:spPr>
        <p:txBody>
          <a:bodyPr lIns="0" tIns="0" rIns="182880" bIns="182880"/>
          <a:lstStyle/>
          <a:p>
            <a:pPr>
              <a:lnSpc>
                <a:spcPct val="100000"/>
              </a:lnSpc>
              <a:spcAft>
                <a:spcPts val="0"/>
              </a:spcAft>
              <a:buClr>
                <a:schemeClr val="tx1">
                  <a:lumMod val="50000"/>
                  <a:lumOff val="50000"/>
                </a:schemeClr>
              </a:buClr>
            </a:pPr>
            <a:r>
              <a:rPr lang="en-US" b="1" dirty="0" smtClean="0">
                <a:latin typeface="Times New Roman" panose="02020603050405020304" pitchFamily="18" charset="0"/>
                <a:ea typeface="Arial" charset="0"/>
                <a:cs typeface="Times New Roman" panose="02020603050405020304" pitchFamily="18" charset="0"/>
              </a:rPr>
              <a:t> </a:t>
            </a:r>
          </a:p>
        </p:txBody>
      </p:sp>
      <p:sp>
        <p:nvSpPr>
          <p:cNvPr id="4" name="TextBox 3"/>
          <p:cNvSpPr txBox="1"/>
          <p:nvPr/>
        </p:nvSpPr>
        <p:spPr>
          <a:xfrm>
            <a:off x="-363707" y="1473899"/>
            <a:ext cx="6645753" cy="5247590"/>
          </a:xfrm>
          <a:prstGeom prst="rect">
            <a:avLst/>
          </a:prstGeom>
          <a:noFill/>
          <a:ln>
            <a:solidFill>
              <a:schemeClr val="accent2">
                <a:lumMod val="75000"/>
              </a:schemeClr>
            </a:solidFill>
          </a:ln>
        </p:spPr>
        <p:txBody>
          <a:bodyPr wrap="square" lIns="1280160" tIns="182880" rtlCol="0" anchor="ctr" anchorCtr="0">
            <a:spAutoFit/>
          </a:bodyPr>
          <a:lstStyle/>
          <a:p>
            <a:pPr>
              <a:lnSpc>
                <a:spcPct val="100000"/>
              </a:lnSpc>
              <a:spcAft>
                <a:spcPts val="0"/>
              </a:spcAft>
              <a:buClr>
                <a:schemeClr val="tx1">
                  <a:lumMod val="50000"/>
                  <a:lumOff val="50000"/>
                </a:schemeClr>
              </a:buClr>
            </a:pPr>
            <a:r>
              <a:rPr lang="en-US" sz="4400" dirty="0" smtClean="0">
                <a:latin typeface="Times New Roman" panose="02020603050405020304" pitchFamily="18" charset="0"/>
                <a:ea typeface="Arial" charset="0"/>
                <a:cs typeface="Times New Roman" panose="02020603050405020304" pitchFamily="18" charset="0"/>
              </a:rPr>
              <a:t>Can we ask employees to inform us if they have come in contact with someone who has or is suspected to have coronavirus, or is quarantined?</a:t>
            </a:r>
            <a:endParaRPr lang="en-US" sz="4400" dirty="0">
              <a:latin typeface="Times New Roman" panose="02020603050405020304" pitchFamily="18" charset="0"/>
              <a:ea typeface="Arial"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259804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solidFill>
                  <a:schemeClr val="bg1"/>
                </a:solidFill>
                <a:latin typeface="Times New Roman" panose="02020603050405020304" pitchFamily="18" charset="0"/>
                <a:cs typeface="Times New Roman" panose="02020603050405020304" pitchFamily="18" charset="0"/>
              </a:rPr>
              <a:t>Health and Safety of Returning Employees</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ln w="19050">
            <a:noFill/>
          </a:ln>
        </p:spPr>
        <p:txBody>
          <a:bodyPr lIns="0" tIns="0" rIns="182880" bIns="182880"/>
          <a:lstStyle/>
          <a:p>
            <a:pPr>
              <a:lnSpc>
                <a:spcPct val="100000"/>
              </a:lnSpc>
              <a:spcAft>
                <a:spcPts val="0"/>
              </a:spcAft>
              <a:buClr>
                <a:schemeClr val="tx1">
                  <a:lumMod val="50000"/>
                  <a:lumOff val="50000"/>
                </a:schemeClr>
              </a:buClr>
            </a:pPr>
            <a:r>
              <a:rPr lang="en-US" b="1" dirty="0" smtClean="0">
                <a:latin typeface="Times New Roman" panose="02020603050405020304" pitchFamily="18" charset="0"/>
                <a:ea typeface="Arial" charset="0"/>
                <a:cs typeface="Times New Roman" panose="02020603050405020304" pitchFamily="18" charset="0"/>
              </a:rPr>
              <a:t> </a:t>
            </a:r>
          </a:p>
        </p:txBody>
      </p:sp>
      <p:sp>
        <p:nvSpPr>
          <p:cNvPr id="4" name="TextBox 3"/>
          <p:cNvSpPr txBox="1"/>
          <p:nvPr/>
        </p:nvSpPr>
        <p:spPr>
          <a:xfrm>
            <a:off x="-363707" y="2151007"/>
            <a:ext cx="6645753" cy="3893374"/>
          </a:xfrm>
          <a:prstGeom prst="rect">
            <a:avLst/>
          </a:prstGeom>
          <a:noFill/>
          <a:ln>
            <a:solidFill>
              <a:schemeClr val="accent2">
                <a:lumMod val="75000"/>
              </a:schemeClr>
            </a:solidFill>
          </a:ln>
        </p:spPr>
        <p:txBody>
          <a:bodyPr wrap="square" lIns="1280160" tIns="182880" rtlCol="0" anchor="ctr" anchorCtr="0">
            <a:spAutoFit/>
          </a:bodyPr>
          <a:lstStyle/>
          <a:p>
            <a:pPr>
              <a:lnSpc>
                <a:spcPct val="100000"/>
              </a:lnSpc>
              <a:spcAft>
                <a:spcPts val="0"/>
              </a:spcAft>
              <a:buClr>
                <a:schemeClr val="tx1">
                  <a:lumMod val="50000"/>
                  <a:lumOff val="50000"/>
                </a:schemeClr>
              </a:buClr>
            </a:pPr>
            <a:r>
              <a:rPr lang="en-US" sz="4400" dirty="0" smtClean="0">
                <a:latin typeface="Times New Roman" panose="02020603050405020304" pitchFamily="18" charset="0"/>
                <a:ea typeface="Arial" charset="0"/>
                <a:cs typeface="Times New Roman" panose="02020603050405020304" pitchFamily="18" charset="0"/>
              </a:rPr>
              <a:t>Upon return to work, are we required to allow employees to take their sick, vacation, or PTO time?</a:t>
            </a:r>
            <a:endParaRPr lang="en-US" sz="4400" dirty="0">
              <a:latin typeface="Times New Roman" panose="02020603050405020304" pitchFamily="18" charset="0"/>
              <a:ea typeface="Arial"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9272754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solidFill>
                  <a:schemeClr val="bg1"/>
                </a:solidFill>
                <a:latin typeface="Times New Roman" panose="02020603050405020304" pitchFamily="18" charset="0"/>
                <a:cs typeface="Times New Roman" panose="02020603050405020304" pitchFamily="18" charset="0"/>
              </a:rPr>
              <a:t>Health and Safety of Returning Employees</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ln w="19050">
            <a:noFill/>
          </a:ln>
        </p:spPr>
        <p:txBody>
          <a:bodyPr lIns="0" tIns="0" rIns="182880" bIns="182880"/>
          <a:lstStyle/>
          <a:p>
            <a:pPr>
              <a:lnSpc>
                <a:spcPct val="100000"/>
              </a:lnSpc>
              <a:spcAft>
                <a:spcPts val="0"/>
              </a:spcAft>
              <a:buClr>
                <a:schemeClr val="tx1">
                  <a:lumMod val="50000"/>
                  <a:lumOff val="50000"/>
                </a:schemeClr>
              </a:buClr>
            </a:pPr>
            <a:r>
              <a:rPr lang="en-US" b="1" dirty="0" smtClean="0">
                <a:latin typeface="Times New Roman" panose="02020603050405020304" pitchFamily="18" charset="0"/>
                <a:ea typeface="Arial" charset="0"/>
                <a:cs typeface="Times New Roman" panose="02020603050405020304" pitchFamily="18" charset="0"/>
              </a:rPr>
              <a:t> </a:t>
            </a:r>
          </a:p>
        </p:txBody>
      </p:sp>
      <p:sp>
        <p:nvSpPr>
          <p:cNvPr id="4" name="TextBox 3"/>
          <p:cNvSpPr txBox="1"/>
          <p:nvPr/>
        </p:nvSpPr>
        <p:spPr>
          <a:xfrm>
            <a:off x="-363707" y="2489561"/>
            <a:ext cx="6645753" cy="3216265"/>
          </a:xfrm>
          <a:prstGeom prst="rect">
            <a:avLst/>
          </a:prstGeom>
          <a:noFill/>
          <a:ln>
            <a:solidFill>
              <a:schemeClr val="accent2">
                <a:lumMod val="75000"/>
              </a:schemeClr>
            </a:solidFill>
          </a:ln>
        </p:spPr>
        <p:txBody>
          <a:bodyPr wrap="square" lIns="1280160" tIns="182880" rtlCol="0" anchor="ctr" anchorCtr="0">
            <a:spAutoFit/>
          </a:bodyPr>
          <a:lstStyle/>
          <a:p>
            <a:pPr>
              <a:lnSpc>
                <a:spcPct val="100000"/>
              </a:lnSpc>
              <a:spcAft>
                <a:spcPts val="0"/>
              </a:spcAft>
              <a:buClr>
                <a:schemeClr val="tx1">
                  <a:lumMod val="50000"/>
                  <a:lumOff val="50000"/>
                </a:schemeClr>
              </a:buClr>
            </a:pPr>
            <a:r>
              <a:rPr lang="en-US" sz="4400" dirty="0" smtClean="0">
                <a:latin typeface="Times New Roman" panose="02020603050405020304" pitchFamily="18" charset="0"/>
                <a:ea typeface="Arial" charset="0"/>
                <a:cs typeface="Times New Roman" panose="02020603050405020304" pitchFamily="18" charset="0"/>
              </a:rPr>
              <a:t>Can we tell other employees about an employee who has or may have coronavirus?</a:t>
            </a:r>
            <a:endParaRPr lang="en-US" sz="4400" dirty="0">
              <a:latin typeface="Times New Roman" panose="02020603050405020304" pitchFamily="18" charset="0"/>
              <a:ea typeface="Arial"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259804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solidFill>
                  <a:schemeClr val="bg1"/>
                </a:solidFill>
                <a:latin typeface="Times New Roman" panose="02020603050405020304" pitchFamily="18" charset="0"/>
                <a:cs typeface="Times New Roman" panose="02020603050405020304" pitchFamily="18" charset="0"/>
              </a:rPr>
              <a:t>Health and Safety of Returning Employees</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ln w="19050">
            <a:noFill/>
          </a:ln>
        </p:spPr>
        <p:txBody>
          <a:bodyPr lIns="0" tIns="0" rIns="182880" bIns="182880"/>
          <a:lstStyle/>
          <a:p>
            <a:pPr>
              <a:lnSpc>
                <a:spcPct val="100000"/>
              </a:lnSpc>
              <a:spcAft>
                <a:spcPts val="0"/>
              </a:spcAft>
              <a:buClr>
                <a:schemeClr val="tx1">
                  <a:lumMod val="50000"/>
                  <a:lumOff val="50000"/>
                </a:schemeClr>
              </a:buClr>
            </a:pPr>
            <a:r>
              <a:rPr lang="en-US" b="1" dirty="0" smtClean="0">
                <a:latin typeface="Times New Roman" panose="02020603050405020304" pitchFamily="18" charset="0"/>
                <a:ea typeface="Arial" charset="0"/>
                <a:cs typeface="Times New Roman" panose="02020603050405020304" pitchFamily="18" charset="0"/>
              </a:rPr>
              <a:t> </a:t>
            </a:r>
          </a:p>
        </p:txBody>
      </p:sp>
      <p:sp>
        <p:nvSpPr>
          <p:cNvPr id="4" name="TextBox 3"/>
          <p:cNvSpPr txBox="1"/>
          <p:nvPr/>
        </p:nvSpPr>
        <p:spPr>
          <a:xfrm>
            <a:off x="-363707" y="2828115"/>
            <a:ext cx="6645753" cy="2539157"/>
          </a:xfrm>
          <a:prstGeom prst="rect">
            <a:avLst/>
          </a:prstGeom>
          <a:noFill/>
          <a:ln>
            <a:solidFill>
              <a:schemeClr val="accent2">
                <a:lumMod val="75000"/>
              </a:schemeClr>
            </a:solidFill>
          </a:ln>
        </p:spPr>
        <p:txBody>
          <a:bodyPr wrap="square" lIns="1280160" tIns="182880" rtlCol="0" anchor="ctr" anchorCtr="0">
            <a:spAutoFit/>
          </a:bodyPr>
          <a:lstStyle/>
          <a:p>
            <a:pPr>
              <a:lnSpc>
                <a:spcPct val="100000"/>
              </a:lnSpc>
              <a:spcAft>
                <a:spcPts val="0"/>
              </a:spcAft>
              <a:buClr>
                <a:schemeClr val="tx1">
                  <a:lumMod val="50000"/>
                  <a:lumOff val="50000"/>
                </a:schemeClr>
              </a:buClr>
            </a:pPr>
            <a:r>
              <a:rPr lang="en-US" sz="4400" dirty="0" smtClean="0">
                <a:latin typeface="Times New Roman" panose="02020603050405020304" pitchFamily="18" charset="0"/>
                <a:ea typeface="Arial" charset="0"/>
                <a:cs typeface="Times New Roman" panose="02020603050405020304" pitchFamily="18" charset="0"/>
              </a:rPr>
              <a:t>If there is a vaccine, can we require our employees to get it?</a:t>
            </a:r>
            <a:endParaRPr lang="en-US" sz="4400" dirty="0">
              <a:latin typeface="Times New Roman" panose="02020603050405020304" pitchFamily="18" charset="0"/>
              <a:ea typeface="Arial"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259804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solidFill>
                  <a:schemeClr val="bg1"/>
                </a:solidFill>
                <a:latin typeface="Times New Roman" panose="02020603050405020304" pitchFamily="18" charset="0"/>
                <a:cs typeface="Times New Roman" panose="02020603050405020304" pitchFamily="18" charset="0"/>
              </a:rPr>
              <a:t>Health and Safety of Returning Employees</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ln w="19050">
            <a:noFill/>
          </a:ln>
        </p:spPr>
        <p:txBody>
          <a:bodyPr lIns="0" tIns="0" rIns="182880" bIns="182880"/>
          <a:lstStyle/>
          <a:p>
            <a:pPr>
              <a:lnSpc>
                <a:spcPct val="100000"/>
              </a:lnSpc>
              <a:spcAft>
                <a:spcPts val="0"/>
              </a:spcAft>
              <a:buClr>
                <a:schemeClr val="tx1">
                  <a:lumMod val="50000"/>
                  <a:lumOff val="50000"/>
                </a:schemeClr>
              </a:buClr>
            </a:pPr>
            <a:r>
              <a:rPr lang="en-US" b="1" dirty="0" smtClean="0">
                <a:latin typeface="Times New Roman" panose="02020603050405020304" pitchFamily="18" charset="0"/>
                <a:ea typeface="Arial" charset="0"/>
                <a:cs typeface="Times New Roman" panose="02020603050405020304" pitchFamily="18" charset="0"/>
              </a:rPr>
              <a:t> </a:t>
            </a:r>
          </a:p>
        </p:txBody>
      </p:sp>
      <p:sp>
        <p:nvSpPr>
          <p:cNvPr id="4" name="TextBox 3"/>
          <p:cNvSpPr txBox="1"/>
          <p:nvPr/>
        </p:nvSpPr>
        <p:spPr>
          <a:xfrm>
            <a:off x="-363707" y="2489561"/>
            <a:ext cx="6645753" cy="3216265"/>
          </a:xfrm>
          <a:prstGeom prst="rect">
            <a:avLst/>
          </a:prstGeom>
          <a:noFill/>
          <a:ln>
            <a:solidFill>
              <a:schemeClr val="accent2">
                <a:lumMod val="75000"/>
              </a:schemeClr>
            </a:solidFill>
          </a:ln>
        </p:spPr>
        <p:txBody>
          <a:bodyPr wrap="square" lIns="1280160" tIns="182880" rtlCol="0" anchor="ctr" anchorCtr="0">
            <a:spAutoFit/>
          </a:bodyPr>
          <a:lstStyle/>
          <a:p>
            <a:pPr>
              <a:buClr>
                <a:prstClr val="black">
                  <a:lumMod val="50000"/>
                  <a:lumOff val="50000"/>
                </a:prstClr>
              </a:buClr>
            </a:pPr>
            <a:r>
              <a:rPr lang="en-US" sz="4400" dirty="0" smtClean="0">
                <a:solidFill>
                  <a:prstClr val="black"/>
                </a:solidFill>
                <a:latin typeface="Times New Roman" panose="02020603050405020304" pitchFamily="18" charset="0"/>
                <a:ea typeface="Arial" charset="0"/>
                <a:cs typeface="Times New Roman" panose="02020603050405020304" pitchFamily="18" charset="0"/>
              </a:rPr>
              <a:t>Can we require employees to get an antibody test before returning to work?</a:t>
            </a:r>
            <a:endParaRPr lang="en-US" sz="4400" dirty="0">
              <a:solidFill>
                <a:prstClr val="black"/>
              </a:solidFill>
              <a:latin typeface="Times New Roman" panose="02020603050405020304" pitchFamily="18" charset="0"/>
              <a:ea typeface="Arial"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29556393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solidFill>
                  <a:schemeClr val="bg1"/>
                </a:solidFill>
                <a:latin typeface="Times New Roman" panose="02020603050405020304" pitchFamily="18" charset="0"/>
                <a:cs typeface="Times New Roman" panose="02020603050405020304" pitchFamily="18" charset="0"/>
              </a:rPr>
              <a:t>Health and Safety of Returning Employees</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ln w="19050">
            <a:noFill/>
          </a:ln>
        </p:spPr>
        <p:txBody>
          <a:bodyPr lIns="0" tIns="0" rIns="182880" bIns="182880"/>
          <a:lstStyle/>
          <a:p>
            <a:pPr>
              <a:lnSpc>
                <a:spcPct val="100000"/>
              </a:lnSpc>
              <a:spcAft>
                <a:spcPts val="0"/>
              </a:spcAft>
              <a:buClr>
                <a:schemeClr val="tx1">
                  <a:lumMod val="50000"/>
                  <a:lumOff val="50000"/>
                </a:schemeClr>
              </a:buClr>
            </a:pPr>
            <a:r>
              <a:rPr lang="en-US" b="1" dirty="0" smtClean="0">
                <a:latin typeface="Times New Roman" panose="02020603050405020304" pitchFamily="18" charset="0"/>
                <a:ea typeface="Arial" charset="0"/>
                <a:cs typeface="Times New Roman" panose="02020603050405020304" pitchFamily="18" charset="0"/>
              </a:rPr>
              <a:t> </a:t>
            </a:r>
          </a:p>
        </p:txBody>
      </p:sp>
      <p:sp>
        <p:nvSpPr>
          <p:cNvPr id="4" name="TextBox 3"/>
          <p:cNvSpPr txBox="1"/>
          <p:nvPr/>
        </p:nvSpPr>
        <p:spPr>
          <a:xfrm>
            <a:off x="-363707" y="2828115"/>
            <a:ext cx="6645753" cy="2539157"/>
          </a:xfrm>
          <a:prstGeom prst="rect">
            <a:avLst/>
          </a:prstGeom>
          <a:noFill/>
          <a:ln>
            <a:solidFill>
              <a:schemeClr val="accent2">
                <a:lumMod val="75000"/>
              </a:schemeClr>
            </a:solidFill>
          </a:ln>
        </p:spPr>
        <p:txBody>
          <a:bodyPr wrap="square" lIns="1280160" tIns="182880" rtlCol="0" anchor="ctr" anchorCtr="0">
            <a:spAutoFit/>
          </a:bodyPr>
          <a:lstStyle/>
          <a:p>
            <a:pPr>
              <a:lnSpc>
                <a:spcPct val="100000"/>
              </a:lnSpc>
              <a:spcAft>
                <a:spcPts val="0"/>
              </a:spcAft>
              <a:buClr>
                <a:schemeClr val="tx1">
                  <a:lumMod val="50000"/>
                  <a:lumOff val="50000"/>
                </a:schemeClr>
              </a:buClr>
            </a:pPr>
            <a:r>
              <a:rPr lang="en-US" sz="4400" dirty="0" smtClean="0">
                <a:latin typeface="Times New Roman" panose="02020603050405020304" pitchFamily="18" charset="0"/>
                <a:ea typeface="Arial" charset="0"/>
                <a:cs typeface="Times New Roman" panose="02020603050405020304" pitchFamily="18" charset="0"/>
              </a:rPr>
              <a:t>Can we require employees to wear masks or gloves?</a:t>
            </a:r>
            <a:endParaRPr lang="en-US" sz="4400" dirty="0">
              <a:latin typeface="Times New Roman" panose="02020603050405020304" pitchFamily="18" charset="0"/>
              <a:ea typeface="Arial"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259804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67250"/>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Number of Reinstated Employees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No requirement to bring back all employees, BUT. . .</a:t>
            </a:r>
          </a:p>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You may have serious Paycheck Protection Program (PPP) loan forgiveness considerations</a:t>
            </a:r>
          </a:p>
          <a:p>
            <a:pPr>
              <a:lnSpc>
                <a:spcPct val="100000"/>
              </a:lnSpc>
            </a:pPr>
            <a:endParaRPr lang="en-US" sz="4400" dirty="0" smtClean="0">
              <a:solidFill>
                <a:schemeClr val="bg1"/>
              </a:solidFill>
              <a:latin typeface="Times New Roman" panose="02020603050405020304" pitchFamily="18" charset="0"/>
              <a:ea typeface="Arial" charset="0"/>
              <a:cs typeface="Times New Roman" panose="02020603050405020304" pitchFamily="18" charset="0"/>
            </a:endParaRPr>
          </a:p>
          <a:p>
            <a:pPr marL="571500" indent="-571500">
              <a:lnSpc>
                <a:spcPct val="100000"/>
              </a:lnSpc>
              <a:buFont typeface="Wingdings" panose="05000000000000000000" pitchFamily="2" charset="2"/>
              <a:buChar char="Ø"/>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10278356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solidFill>
                  <a:schemeClr val="bg1"/>
                </a:solidFill>
                <a:latin typeface="Times New Roman" panose="02020603050405020304" pitchFamily="18" charset="0"/>
                <a:cs typeface="Times New Roman" panose="02020603050405020304" pitchFamily="18" charset="0"/>
              </a:rPr>
              <a:t>Health and Safety of Returning Employees</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ln w="19050">
            <a:noFill/>
          </a:ln>
        </p:spPr>
        <p:txBody>
          <a:bodyPr lIns="0" tIns="0" rIns="182880" bIns="182880"/>
          <a:lstStyle/>
          <a:p>
            <a:pPr>
              <a:lnSpc>
                <a:spcPct val="100000"/>
              </a:lnSpc>
              <a:spcAft>
                <a:spcPts val="0"/>
              </a:spcAft>
              <a:buClr>
                <a:schemeClr val="tx1">
                  <a:lumMod val="50000"/>
                  <a:lumOff val="50000"/>
                </a:schemeClr>
              </a:buClr>
            </a:pPr>
            <a:r>
              <a:rPr lang="en-US" b="1" dirty="0" smtClean="0">
                <a:latin typeface="Times New Roman" panose="02020603050405020304" pitchFamily="18" charset="0"/>
                <a:ea typeface="Arial" charset="0"/>
                <a:cs typeface="Times New Roman" panose="02020603050405020304" pitchFamily="18" charset="0"/>
              </a:rPr>
              <a:t> </a:t>
            </a:r>
          </a:p>
        </p:txBody>
      </p:sp>
      <p:sp>
        <p:nvSpPr>
          <p:cNvPr id="4" name="TextBox 3"/>
          <p:cNvSpPr txBox="1"/>
          <p:nvPr/>
        </p:nvSpPr>
        <p:spPr>
          <a:xfrm>
            <a:off x="-363707" y="2489561"/>
            <a:ext cx="6645753" cy="3216265"/>
          </a:xfrm>
          <a:prstGeom prst="rect">
            <a:avLst/>
          </a:prstGeom>
          <a:noFill/>
          <a:ln>
            <a:solidFill>
              <a:schemeClr val="accent2">
                <a:lumMod val="75000"/>
              </a:schemeClr>
            </a:solidFill>
          </a:ln>
        </p:spPr>
        <p:txBody>
          <a:bodyPr wrap="square" lIns="1280160" tIns="182880" rtlCol="0" anchor="ctr" anchorCtr="0">
            <a:spAutoFit/>
          </a:bodyPr>
          <a:lstStyle/>
          <a:p>
            <a:pPr>
              <a:buClr>
                <a:prstClr val="black">
                  <a:lumMod val="50000"/>
                  <a:lumOff val="50000"/>
                </a:prstClr>
              </a:buClr>
            </a:pPr>
            <a:r>
              <a:rPr lang="en-US" sz="4400" dirty="0" smtClean="0">
                <a:solidFill>
                  <a:prstClr val="black"/>
                </a:solidFill>
                <a:latin typeface="Times New Roman" panose="02020603050405020304" pitchFamily="18" charset="0"/>
                <a:ea typeface="Arial" charset="0"/>
                <a:cs typeface="Times New Roman" panose="02020603050405020304" pitchFamily="18" charset="0"/>
              </a:rPr>
              <a:t>Can we prohibit employees from wearing masks or gloves?</a:t>
            </a:r>
            <a:endParaRPr lang="en-US" sz="4400" dirty="0">
              <a:solidFill>
                <a:prstClr val="black"/>
              </a:solidFill>
              <a:latin typeface="Times New Roman" panose="02020603050405020304" pitchFamily="18" charset="0"/>
              <a:ea typeface="Arial"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34914085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solidFill>
                  <a:schemeClr val="bg1"/>
                </a:solidFill>
                <a:latin typeface="Times New Roman" panose="02020603050405020304" pitchFamily="18" charset="0"/>
                <a:cs typeface="Times New Roman" panose="02020603050405020304" pitchFamily="18" charset="0"/>
              </a:rPr>
              <a:t>Health and Safety of Returning Employees</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ln w="19050">
            <a:noFill/>
          </a:ln>
        </p:spPr>
        <p:txBody>
          <a:bodyPr lIns="0" tIns="0" rIns="182880" bIns="182880"/>
          <a:lstStyle/>
          <a:p>
            <a:pPr>
              <a:lnSpc>
                <a:spcPct val="100000"/>
              </a:lnSpc>
              <a:spcAft>
                <a:spcPts val="0"/>
              </a:spcAft>
              <a:buClr>
                <a:schemeClr val="tx1">
                  <a:lumMod val="50000"/>
                  <a:lumOff val="50000"/>
                </a:schemeClr>
              </a:buClr>
            </a:pPr>
            <a:r>
              <a:rPr lang="en-US" b="1" dirty="0" smtClean="0">
                <a:latin typeface="Times New Roman" panose="02020603050405020304" pitchFamily="18" charset="0"/>
                <a:ea typeface="Arial" charset="0"/>
                <a:cs typeface="Times New Roman" panose="02020603050405020304" pitchFamily="18" charset="0"/>
              </a:rPr>
              <a:t> </a:t>
            </a:r>
          </a:p>
        </p:txBody>
      </p:sp>
      <p:sp>
        <p:nvSpPr>
          <p:cNvPr id="4" name="TextBox 3"/>
          <p:cNvSpPr txBox="1"/>
          <p:nvPr/>
        </p:nvSpPr>
        <p:spPr>
          <a:xfrm>
            <a:off x="-363707" y="2489561"/>
            <a:ext cx="6645753" cy="3216265"/>
          </a:xfrm>
          <a:prstGeom prst="rect">
            <a:avLst/>
          </a:prstGeom>
          <a:noFill/>
          <a:ln>
            <a:solidFill>
              <a:schemeClr val="accent2">
                <a:lumMod val="75000"/>
              </a:schemeClr>
            </a:solidFill>
          </a:ln>
        </p:spPr>
        <p:txBody>
          <a:bodyPr wrap="square" lIns="1280160" tIns="182880" rtlCol="0" anchor="ctr" anchorCtr="0">
            <a:spAutoFit/>
          </a:bodyPr>
          <a:lstStyle/>
          <a:p>
            <a:pPr>
              <a:lnSpc>
                <a:spcPct val="100000"/>
              </a:lnSpc>
              <a:spcAft>
                <a:spcPts val="0"/>
              </a:spcAft>
              <a:buClr>
                <a:schemeClr val="tx1">
                  <a:lumMod val="50000"/>
                  <a:lumOff val="50000"/>
                </a:schemeClr>
              </a:buClr>
            </a:pPr>
            <a:r>
              <a:rPr lang="en-US" sz="4400" dirty="0" smtClean="0">
                <a:latin typeface="Times New Roman" panose="02020603050405020304" pitchFamily="18" charset="0"/>
                <a:ea typeface="Arial" charset="0"/>
                <a:cs typeface="Times New Roman" panose="02020603050405020304" pitchFamily="18" charset="0"/>
              </a:rPr>
              <a:t>Can we impose travel restrictions? What if the employee’s duties are to travel, e.g. sales?</a:t>
            </a:r>
            <a:endParaRPr lang="en-US" sz="4400" dirty="0">
              <a:latin typeface="Times New Roman" panose="02020603050405020304" pitchFamily="18" charset="0"/>
              <a:ea typeface="Arial"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259804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solidFill>
                  <a:schemeClr val="bg1"/>
                </a:solidFill>
                <a:latin typeface="Times New Roman" panose="02020603050405020304" pitchFamily="18" charset="0"/>
                <a:cs typeface="Times New Roman" panose="02020603050405020304" pitchFamily="18" charset="0"/>
              </a:rPr>
              <a:t>Health and Safety of Returning Employees</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ln w="19050">
            <a:noFill/>
          </a:ln>
        </p:spPr>
        <p:txBody>
          <a:bodyPr lIns="0" tIns="0" rIns="182880" bIns="182880"/>
          <a:lstStyle/>
          <a:p>
            <a:pPr>
              <a:lnSpc>
                <a:spcPct val="100000"/>
              </a:lnSpc>
              <a:spcAft>
                <a:spcPts val="0"/>
              </a:spcAft>
              <a:buClr>
                <a:schemeClr val="tx1">
                  <a:lumMod val="50000"/>
                  <a:lumOff val="50000"/>
                </a:schemeClr>
              </a:buClr>
            </a:pPr>
            <a:r>
              <a:rPr lang="en-US" b="1" dirty="0" smtClean="0">
                <a:latin typeface="Times New Roman" panose="02020603050405020304" pitchFamily="18" charset="0"/>
                <a:ea typeface="Arial" charset="0"/>
                <a:cs typeface="Times New Roman" panose="02020603050405020304" pitchFamily="18" charset="0"/>
              </a:rPr>
              <a:t> </a:t>
            </a:r>
          </a:p>
        </p:txBody>
      </p:sp>
      <p:sp>
        <p:nvSpPr>
          <p:cNvPr id="4" name="TextBox 3"/>
          <p:cNvSpPr txBox="1"/>
          <p:nvPr/>
        </p:nvSpPr>
        <p:spPr>
          <a:xfrm>
            <a:off x="-363707" y="1812453"/>
            <a:ext cx="6645753" cy="4570482"/>
          </a:xfrm>
          <a:prstGeom prst="rect">
            <a:avLst/>
          </a:prstGeom>
          <a:noFill/>
          <a:ln>
            <a:solidFill>
              <a:schemeClr val="accent2">
                <a:lumMod val="75000"/>
              </a:schemeClr>
            </a:solidFill>
          </a:ln>
        </p:spPr>
        <p:txBody>
          <a:bodyPr wrap="square" lIns="1280160" tIns="182880" rtlCol="0" anchor="ctr" anchorCtr="0">
            <a:spAutoFit/>
          </a:bodyPr>
          <a:lstStyle/>
          <a:p>
            <a:pPr>
              <a:lnSpc>
                <a:spcPct val="100000"/>
              </a:lnSpc>
              <a:spcAft>
                <a:spcPts val="0"/>
              </a:spcAft>
              <a:buClr>
                <a:schemeClr val="tx1">
                  <a:lumMod val="50000"/>
                  <a:lumOff val="50000"/>
                </a:schemeClr>
              </a:buClr>
            </a:pPr>
            <a:r>
              <a:rPr lang="en-US" sz="4400" dirty="0" smtClean="0">
                <a:latin typeface="Times New Roman" panose="02020603050405020304" pitchFamily="18" charset="0"/>
                <a:ea typeface="Arial" charset="0"/>
                <a:cs typeface="Times New Roman" panose="02020603050405020304" pitchFamily="18" charset="0"/>
              </a:rPr>
              <a:t>Can we prevent visitors and guests from our premises if we believe they have coronavirus, or otherwise?</a:t>
            </a:r>
            <a:endParaRPr lang="en-US" sz="4400" dirty="0">
              <a:latin typeface="Times New Roman" panose="02020603050405020304" pitchFamily="18" charset="0"/>
              <a:ea typeface="Arial"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259804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solidFill>
                  <a:schemeClr val="bg1"/>
                </a:solidFill>
                <a:latin typeface="Times New Roman" panose="02020603050405020304" pitchFamily="18" charset="0"/>
                <a:cs typeface="Times New Roman" panose="02020603050405020304" pitchFamily="18" charset="0"/>
              </a:rPr>
              <a:t>Health and Safety of Returning Employees</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ln w="19050">
            <a:noFill/>
          </a:ln>
        </p:spPr>
        <p:txBody>
          <a:bodyPr lIns="0" tIns="0" rIns="182880" bIns="182880"/>
          <a:lstStyle/>
          <a:p>
            <a:pPr>
              <a:lnSpc>
                <a:spcPct val="100000"/>
              </a:lnSpc>
              <a:spcAft>
                <a:spcPts val="0"/>
              </a:spcAft>
              <a:buClr>
                <a:schemeClr val="tx1">
                  <a:lumMod val="50000"/>
                  <a:lumOff val="50000"/>
                </a:schemeClr>
              </a:buClr>
            </a:pPr>
            <a:r>
              <a:rPr lang="en-US" b="1" dirty="0" smtClean="0">
                <a:latin typeface="Times New Roman" panose="02020603050405020304" pitchFamily="18" charset="0"/>
                <a:ea typeface="Arial" charset="0"/>
                <a:cs typeface="Times New Roman" panose="02020603050405020304" pitchFamily="18" charset="0"/>
              </a:rPr>
              <a:t> </a:t>
            </a:r>
          </a:p>
        </p:txBody>
      </p:sp>
      <p:sp>
        <p:nvSpPr>
          <p:cNvPr id="4" name="TextBox 3"/>
          <p:cNvSpPr txBox="1"/>
          <p:nvPr/>
        </p:nvSpPr>
        <p:spPr>
          <a:xfrm>
            <a:off x="-363707" y="2828115"/>
            <a:ext cx="6645753" cy="2539157"/>
          </a:xfrm>
          <a:prstGeom prst="rect">
            <a:avLst/>
          </a:prstGeom>
          <a:noFill/>
          <a:ln>
            <a:solidFill>
              <a:schemeClr val="accent2">
                <a:lumMod val="75000"/>
              </a:schemeClr>
            </a:solidFill>
          </a:ln>
        </p:spPr>
        <p:txBody>
          <a:bodyPr wrap="square" lIns="1280160" tIns="182880" rtlCol="0" anchor="ctr" anchorCtr="0">
            <a:spAutoFit/>
          </a:bodyPr>
          <a:lstStyle/>
          <a:p>
            <a:pPr>
              <a:lnSpc>
                <a:spcPct val="100000"/>
              </a:lnSpc>
              <a:spcAft>
                <a:spcPts val="0"/>
              </a:spcAft>
              <a:buClr>
                <a:schemeClr val="tx1">
                  <a:lumMod val="50000"/>
                  <a:lumOff val="50000"/>
                </a:schemeClr>
              </a:buClr>
            </a:pPr>
            <a:r>
              <a:rPr lang="en-US" sz="4400" dirty="0" smtClean="0">
                <a:latin typeface="Times New Roman" panose="02020603050405020304" pitchFamily="18" charset="0"/>
                <a:ea typeface="Arial" charset="0"/>
                <a:cs typeface="Times New Roman" panose="02020603050405020304" pitchFamily="18" charset="0"/>
              </a:rPr>
              <a:t>Is the company liable if someone catches the virus?</a:t>
            </a:r>
          </a:p>
          <a:p>
            <a:endParaRPr lang="en-US" dirty="0">
              <a:solidFill>
                <a:prstClr val="black"/>
              </a:solidFill>
            </a:endParaRPr>
          </a:p>
        </p:txBody>
      </p:sp>
    </p:spTree>
    <p:extLst>
      <p:ext uri="{BB962C8B-B14F-4D97-AF65-F5344CB8AC3E}">
        <p14:creationId xmlns:p14="http://schemas.microsoft.com/office/powerpoint/2010/main" val="4111251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23481" y="2886737"/>
            <a:ext cx="9367481" cy="1033669"/>
          </a:xfrm>
        </p:spPr>
        <p:txBody>
          <a:bodyPr/>
          <a:lstStyle/>
          <a:p>
            <a:pPr algn="ctr"/>
            <a:r>
              <a:rPr lang="en-US" sz="4400" b="1" dirty="0" smtClean="0">
                <a:latin typeface="Times New Roman" panose="02020603050405020304" pitchFamily="18" charset="0"/>
                <a:cs typeface="Times New Roman" panose="02020603050405020304" pitchFamily="18" charset="0"/>
              </a:rPr>
              <a:t>Return to Work Plan</a:t>
            </a:r>
            <a:endParaRPr lang="en-U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01099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08" y="219251"/>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Return to Work Plan</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285007" y="1662545"/>
            <a:ext cx="8407731" cy="4205659"/>
          </a:xfrm>
          <a:ln w="19050">
            <a:noFill/>
          </a:ln>
        </p:spPr>
        <p:txBody>
          <a:bodyPr lIns="0" tIns="0" rIns="182880" bIns="182880"/>
          <a:lstStyle/>
          <a:p>
            <a:pPr>
              <a:lnSpc>
                <a:spcPct val="100000"/>
              </a:lnSpc>
              <a:spcBef>
                <a:spcPts val="0"/>
              </a:spcBef>
              <a:spcAft>
                <a:spcPts val="0"/>
              </a:spcAft>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Written plan to all employees that lays out the following (although a writing is not required):</a:t>
            </a:r>
          </a:p>
          <a:p>
            <a:pPr marL="342900" indent="-3429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Timing of the return</a:t>
            </a:r>
          </a:p>
          <a:p>
            <a:pPr marL="342900" indent="-3429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Describe phases of return if applicable</a:t>
            </a:r>
          </a:p>
          <a:p>
            <a:pPr marL="342900" indent="-3429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Employee screening upon return</a:t>
            </a:r>
          </a:p>
          <a:p>
            <a:pPr marL="342900" indent="-3429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Health and safety protocols upon returning</a:t>
            </a:r>
          </a:p>
          <a:p>
            <a:pPr marL="342900" indent="-3429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Employee responsibilities</a:t>
            </a:r>
          </a:p>
          <a:p>
            <a:pPr marL="342900" indent="-3429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Contact persons at the company for questions or concerns</a:t>
            </a:r>
          </a:p>
          <a:p>
            <a:pPr marL="342900" indent="-3429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Statement that the Plan is subject to change without notice</a:t>
            </a:r>
          </a:p>
          <a:p>
            <a:pPr marL="342900" indent="-342900">
              <a:lnSpc>
                <a:spcPct val="100000"/>
              </a:lnSpc>
              <a:spcBef>
                <a:spcPts val="0"/>
              </a:spcBef>
              <a:spcAft>
                <a:spcPts val="0"/>
              </a:spcAft>
              <a:buFont typeface="Wingdings" panose="05000000000000000000" pitchFamily="2" charset="2"/>
              <a:buChar char="Ø"/>
            </a:pPr>
            <a:r>
              <a:rPr lang="en-US" sz="2400" dirty="0" smtClean="0">
                <a:solidFill>
                  <a:schemeClr val="bg1"/>
                </a:solidFill>
                <a:latin typeface="Times New Roman" panose="02020603050405020304" pitchFamily="18" charset="0"/>
                <a:ea typeface="Arial" charset="0"/>
                <a:cs typeface="Times New Roman" panose="02020603050405020304" pitchFamily="18" charset="0"/>
              </a:rPr>
              <a:t>Employee acknowledgment of receipt</a:t>
            </a:r>
          </a:p>
        </p:txBody>
      </p:sp>
    </p:spTree>
    <p:extLst>
      <p:ext uri="{BB962C8B-B14F-4D97-AF65-F5344CB8AC3E}">
        <p14:creationId xmlns:p14="http://schemas.microsoft.com/office/powerpoint/2010/main" val="9795641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008" y="219251"/>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Return to Work Plan</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285007" y="1662545"/>
            <a:ext cx="8407731" cy="4205659"/>
          </a:xfrm>
          <a:ln w="19050">
            <a:noFill/>
          </a:ln>
        </p:spPr>
        <p:txBody>
          <a:bodyPr lIns="0" tIns="0" rIns="182880" bIns="182880"/>
          <a:lstStyle/>
          <a:p>
            <a:pPr>
              <a:lnSpc>
                <a:spcPct val="100000"/>
              </a:lnSpc>
              <a:spcBef>
                <a:spcPts val="0"/>
              </a:spcBef>
              <a:spcAft>
                <a:spcPts val="0"/>
              </a:spcAft>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The Return to Work Plan does not take the place of other required or usual documents, such as medical certifications, FMLA paperwork, company policies, employee contracts, or a CBA.</a:t>
            </a:r>
          </a:p>
          <a:p>
            <a:pPr>
              <a:lnSpc>
                <a:spcPct val="100000"/>
              </a:lnSpc>
              <a:spcBef>
                <a:spcPts val="0"/>
              </a:spcBef>
              <a:spcAft>
                <a:spcPts val="0"/>
              </a:spcAft>
            </a:pPr>
            <a:endParaRPr lang="en-US" sz="3200" dirty="0" smtClean="0">
              <a:solidFill>
                <a:schemeClr val="bg1"/>
              </a:solidFill>
              <a:latin typeface="Times New Roman" panose="02020603050405020304" pitchFamily="18" charset="0"/>
              <a:ea typeface="Arial" charset="0"/>
              <a:cs typeface="Times New Roman" panose="02020603050405020304" pitchFamily="18" charset="0"/>
            </a:endParaRPr>
          </a:p>
          <a:p>
            <a:pPr>
              <a:lnSpc>
                <a:spcPct val="100000"/>
              </a:lnSpc>
              <a:spcBef>
                <a:spcPts val="0"/>
              </a:spcBef>
              <a:spcAft>
                <a:spcPts val="0"/>
              </a:spcAft>
            </a:pPr>
            <a:r>
              <a:rPr lang="en-US" sz="3200" dirty="0" smtClean="0">
                <a:solidFill>
                  <a:schemeClr val="bg1"/>
                </a:solidFill>
                <a:latin typeface="Times New Roman" panose="02020603050405020304" pitchFamily="18" charset="0"/>
                <a:ea typeface="Arial" charset="0"/>
                <a:cs typeface="Times New Roman" panose="02020603050405020304" pitchFamily="18" charset="0"/>
              </a:rPr>
              <a:t>If the Return to Work Plan is in writing, make sure it complies with all governmental directives!</a:t>
            </a:r>
            <a:endParaRPr lang="en-US" sz="2400" dirty="0" smtClean="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30540299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23481" y="2886737"/>
            <a:ext cx="9367481" cy="1033669"/>
          </a:xfrm>
        </p:spPr>
        <p:txBody>
          <a:bodyPr/>
          <a:lstStyle/>
          <a:p>
            <a:pPr algn="ctr"/>
            <a:r>
              <a:rPr lang="en-US" sz="4400" b="1" dirty="0" smtClean="0">
                <a:latin typeface="Times New Roman" panose="02020603050405020304" pitchFamily="18" charset="0"/>
                <a:cs typeface="Times New Roman" panose="02020603050405020304" pitchFamily="18" charset="0"/>
              </a:rPr>
              <a:t>Any questions?</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63132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01" y="0"/>
            <a:ext cx="9144000" cy="6858000"/>
          </a:xfrm>
          <a:prstGeom prst="rect">
            <a:avLst/>
          </a:prstGeom>
        </p:spPr>
      </p:pic>
      <p:sp>
        <p:nvSpPr>
          <p:cNvPr id="2" name="Title 1"/>
          <p:cNvSpPr>
            <a:spLocks noGrp="1"/>
          </p:cNvSpPr>
          <p:nvPr>
            <p:ph type="ctrTitle" idx="4294967295"/>
          </p:nvPr>
        </p:nvSpPr>
        <p:spPr>
          <a:xfrm>
            <a:off x="2394858" y="2376868"/>
            <a:ext cx="6006312" cy="1502813"/>
          </a:xfrm>
          <a:prstGeom prst="rect">
            <a:avLst/>
          </a:prstGeom>
          <a:solidFill>
            <a:srgbClr val="7B6A2C">
              <a:alpha val="50000"/>
            </a:srgbClr>
          </a:solidFill>
          <a:ln w="19050">
            <a:solidFill>
              <a:schemeClr val="bg1"/>
            </a:solidFill>
          </a:ln>
        </p:spPr>
        <p:txBody>
          <a:bodyPr lIns="182880" tIns="182880" rIns="182880" bIns="182880" anchor="t" anchorCtr="0">
            <a:normAutofit fontScale="90000"/>
          </a:bodyPr>
          <a:lstStyle/>
          <a:p>
            <a:pPr algn="l"/>
            <a:r>
              <a:rPr lang="en-US" sz="3200" b="1" dirty="0" smtClean="0">
                <a:solidFill>
                  <a:schemeClr val="bg1"/>
                </a:solidFill>
                <a:latin typeface="Times New Roman" panose="02020603050405020304" pitchFamily="18" charset="0"/>
                <a:ea typeface="Arial" charset="0"/>
                <a:cs typeface="Times New Roman" panose="02020603050405020304" pitchFamily="18" charset="0"/>
              </a:rPr>
              <a:t>Back to Work: Navigating the New Normal During the COVID-19 Pandemic</a:t>
            </a:r>
            <a:endParaRPr lang="en-US" sz="3200" b="1" dirty="0">
              <a:solidFill>
                <a:schemeClr val="bg1"/>
              </a:solidFill>
              <a:latin typeface="Times New Roman" panose="02020603050405020304" pitchFamily="18" charset="0"/>
              <a:ea typeface="Arial" charset="0"/>
              <a:cs typeface="Times New Roman" panose="02020603050405020304" pitchFamily="18" charset="0"/>
            </a:endParaRPr>
          </a:p>
        </p:txBody>
      </p:sp>
      <p:sp>
        <p:nvSpPr>
          <p:cNvPr id="3" name="Subtitle 2"/>
          <p:cNvSpPr>
            <a:spLocks noGrp="1"/>
          </p:cNvSpPr>
          <p:nvPr>
            <p:ph type="subTitle" idx="4294967295"/>
          </p:nvPr>
        </p:nvSpPr>
        <p:spPr>
          <a:xfrm>
            <a:off x="5272207" y="3879681"/>
            <a:ext cx="3128962" cy="1055688"/>
          </a:xfrm>
          <a:prstGeom prst="rect">
            <a:avLst/>
          </a:prstGeom>
          <a:ln w="19050">
            <a:solidFill>
              <a:schemeClr val="bg1"/>
            </a:solidFill>
          </a:ln>
        </p:spPr>
        <p:txBody>
          <a:bodyPr lIns="182880" tIns="182880" rIns="182880" bIns="182880">
            <a:normAutofit fontScale="92500"/>
          </a:bodyPr>
          <a:lstStyle/>
          <a:p>
            <a:pPr marL="0" indent="0" algn="l">
              <a:buNone/>
            </a:pPr>
            <a:r>
              <a:rPr lang="en-US" sz="2200" b="1" dirty="0">
                <a:solidFill>
                  <a:schemeClr val="bg1"/>
                </a:solidFill>
                <a:latin typeface="Times New Roman" panose="02020603050405020304" pitchFamily="18" charset="0"/>
                <a:ea typeface="Arial" charset="0"/>
                <a:cs typeface="Times New Roman" panose="02020603050405020304" pitchFamily="18" charset="0"/>
              </a:rPr>
              <a:t>Michael J. </a:t>
            </a:r>
            <a:r>
              <a:rPr lang="en-US" sz="2200" b="1" dirty="0" smtClean="0">
                <a:solidFill>
                  <a:schemeClr val="bg1"/>
                </a:solidFill>
                <a:latin typeface="Times New Roman" panose="02020603050405020304" pitchFamily="18" charset="0"/>
                <a:ea typeface="Arial" charset="0"/>
                <a:cs typeface="Times New Roman" panose="02020603050405020304" pitchFamily="18" charset="0"/>
              </a:rPr>
              <a:t>Torchia, Esq.</a:t>
            </a:r>
          </a:p>
          <a:p>
            <a:pPr marL="0" indent="0" algn="l">
              <a:buNone/>
            </a:pPr>
            <a:r>
              <a:rPr lang="en-US" sz="1600" b="1" dirty="0" smtClean="0">
                <a:solidFill>
                  <a:schemeClr val="bg1"/>
                </a:solidFill>
                <a:latin typeface="Times New Roman" panose="02020603050405020304" pitchFamily="18" charset="0"/>
                <a:ea typeface="Arial" charset="0"/>
                <a:cs typeface="Times New Roman" panose="02020603050405020304" pitchFamily="18" charset="0"/>
              </a:rPr>
              <a:t>May 7, 2020</a:t>
            </a:r>
            <a:endParaRPr lang="en-US" sz="1600" b="1" dirty="0">
              <a:solidFill>
                <a:schemeClr val="bg1"/>
              </a:solidFill>
              <a:latin typeface="Times New Roman" panose="02020603050405020304" pitchFamily="18" charset="0"/>
              <a:ea typeface="Arial" charset="0"/>
              <a:cs typeface="Times New Roman" panose="02020603050405020304" pitchFamily="18" charset="0"/>
            </a:endParaRPr>
          </a:p>
        </p:txBody>
      </p:sp>
      <p:sp>
        <p:nvSpPr>
          <p:cNvPr id="5" name="TextBox 4"/>
          <p:cNvSpPr txBox="1"/>
          <p:nvPr/>
        </p:nvSpPr>
        <p:spPr>
          <a:xfrm>
            <a:off x="2473692" y="5852161"/>
            <a:ext cx="5927477" cy="830997"/>
          </a:xfrm>
          <a:prstGeom prst="rect">
            <a:avLst/>
          </a:prstGeom>
          <a:noFill/>
        </p:spPr>
        <p:txBody>
          <a:bodyPr wrap="square" rtlCol="0">
            <a:spAutoFit/>
          </a:bodyPr>
          <a:lstStyle/>
          <a:p>
            <a:r>
              <a:rPr lang="en-US" sz="1200" dirty="0" smtClean="0">
                <a:solidFill>
                  <a:prstClr val="white"/>
                </a:solidFill>
                <a:latin typeface="Arial" charset="0"/>
                <a:ea typeface="Arial" charset="0"/>
                <a:cs typeface="Arial" charset="0"/>
              </a:rPr>
              <a:t>© 2020 Semanoff Ormsby Greenberg &amp; Torchia, LLC.  All rights reserved. Photocopying or distributing any portion of this publication is strictly prohibited without the prior express written permission of Semanoff Ormsby Greenberg &amp; Torchia, LLC.</a:t>
            </a:r>
          </a:p>
          <a:p>
            <a:endParaRPr lang="en-US" sz="1200" dirty="0">
              <a:solidFill>
                <a:prstClr val="white"/>
              </a:solidFill>
              <a:latin typeface="Arial" charset="0"/>
              <a:ea typeface="Arial" charset="0"/>
              <a:cs typeface="Arial" charset="0"/>
            </a:endParaRPr>
          </a:p>
        </p:txBody>
      </p:sp>
      <p:sp>
        <p:nvSpPr>
          <p:cNvPr id="6" name="Oval 5"/>
          <p:cNvSpPr/>
          <p:nvPr/>
        </p:nvSpPr>
        <p:spPr>
          <a:xfrm>
            <a:off x="-1117428" y="777395"/>
            <a:ext cx="658678" cy="658678"/>
          </a:xfrm>
          <a:prstGeom prst="ellipse">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p:nvSpPr>
        <p:spPr>
          <a:xfrm>
            <a:off x="2394858" y="2176813"/>
            <a:ext cx="4887684" cy="400110"/>
          </a:xfrm>
          <a:prstGeom prst="rect">
            <a:avLst/>
          </a:prstGeom>
          <a:noFill/>
          <a:effectLst/>
        </p:spPr>
        <p:txBody>
          <a:bodyPr wrap="square" rtlCol="0">
            <a:spAutoFit/>
          </a:bodyPr>
          <a:lstStyle/>
          <a:p>
            <a:r>
              <a:rPr lang="en-US" sz="2000" b="1" dirty="0" smtClean="0">
                <a:solidFill>
                  <a:prstClr val="white"/>
                </a:solidFill>
                <a:effectLst>
                  <a:outerShdw blurRad="38100" dist="38100" dir="2700000" algn="tl">
                    <a:srgbClr val="000000">
                      <a:alpha val="43137"/>
                    </a:srgbClr>
                  </a:outerShdw>
                </a:effectLst>
                <a:latin typeface="Times New Roman" panose="02020603050405020304" pitchFamily="18" charset="0"/>
                <a:ea typeface="Arial" charset="0"/>
                <a:cs typeface="Times New Roman" panose="02020603050405020304" pitchFamily="18" charset="0"/>
              </a:rPr>
              <a:t> </a:t>
            </a:r>
            <a:endParaRPr lang="en-US" sz="2000" b="1" dirty="0">
              <a:solidFill>
                <a:prstClr val="white"/>
              </a:solidFill>
              <a:effectLst>
                <a:outerShdw blurRad="38100" dist="38100" dir="2700000" algn="tl">
                  <a:srgbClr val="000000">
                    <a:alpha val="43137"/>
                  </a:srgbClr>
                </a:outerShdw>
              </a:effectLst>
              <a:latin typeface="Times New Roman" panose="02020603050405020304" pitchFamily="18" charset="0"/>
              <a:ea typeface="Arial" charset="0"/>
              <a:cs typeface="Times New Roman" panose="02020603050405020304" pitchFamily="18"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H="1" flipV="1">
            <a:off x="638605" y="435418"/>
            <a:ext cx="2486807" cy="1251693"/>
          </a:xfrm>
          <a:prstGeom prst="rect">
            <a:avLst/>
          </a:prstGeom>
        </p:spPr>
      </p:pic>
    </p:spTree>
    <p:extLst>
      <p:ext uri="{BB962C8B-B14F-4D97-AF65-F5344CB8AC3E}">
        <p14:creationId xmlns:p14="http://schemas.microsoft.com/office/powerpoint/2010/main" val="11964111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67250"/>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PPP Loan Forgiveness and Employees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607626"/>
          </a:xfrm>
          <a:ln w="19050">
            <a:noFill/>
          </a:ln>
        </p:spPr>
        <p:txBody>
          <a:bodyPr lIns="0" tIns="0" rIns="182880" bIns="182880"/>
          <a:lstStyle/>
          <a:p>
            <a:pPr>
              <a:lnSpc>
                <a:spcPct val="100000"/>
              </a:lnSpc>
            </a:pPr>
            <a:r>
              <a:rPr lang="en-US" sz="3200" i="1" dirty="0" smtClean="0">
                <a:solidFill>
                  <a:schemeClr val="bg1"/>
                </a:solidFill>
                <a:latin typeface="Times New Roman" panose="02020603050405020304" pitchFamily="18" charset="0"/>
                <a:ea typeface="Arial" charset="0"/>
                <a:cs typeface="Times New Roman" panose="02020603050405020304" pitchFamily="18" charset="0"/>
              </a:rPr>
              <a:t>Very</a:t>
            </a:r>
            <a:r>
              <a:rPr lang="en-US" sz="3200" dirty="0" smtClean="0">
                <a:solidFill>
                  <a:schemeClr val="bg1"/>
                </a:solidFill>
                <a:latin typeface="Times New Roman" panose="02020603050405020304" pitchFamily="18" charset="0"/>
                <a:ea typeface="Arial" charset="0"/>
                <a:cs typeface="Times New Roman" panose="02020603050405020304" pitchFamily="18" charset="0"/>
              </a:rPr>
              <a:t> briefly: PPP loan forgiveness is based on what business spends in eight week period after receiving funds. Forgiveness is reduced by (1) the number of full-time equivalent employees you have now versus a prior period; and (2) the amount of wages you are paying now versus a prior period. Also, you may maximize forgiveness if by June 30</a:t>
            </a:r>
            <a:r>
              <a:rPr lang="en-US" sz="3200" baseline="30000" dirty="0" smtClean="0">
                <a:solidFill>
                  <a:schemeClr val="bg1"/>
                </a:solidFill>
                <a:latin typeface="Times New Roman" panose="02020603050405020304" pitchFamily="18" charset="0"/>
                <a:ea typeface="Arial" charset="0"/>
                <a:cs typeface="Times New Roman" panose="02020603050405020304" pitchFamily="18" charset="0"/>
              </a:rPr>
              <a:t>th</a:t>
            </a:r>
            <a:r>
              <a:rPr lang="en-US" sz="3200" dirty="0" smtClean="0">
                <a:solidFill>
                  <a:schemeClr val="bg1"/>
                </a:solidFill>
                <a:latin typeface="Times New Roman" panose="02020603050405020304" pitchFamily="18" charset="0"/>
                <a:ea typeface="Arial" charset="0"/>
                <a:cs typeface="Times New Roman" panose="02020603050405020304" pitchFamily="18" charset="0"/>
              </a:rPr>
              <a:t> you have the same number of FTEs as a prior period.</a:t>
            </a:r>
            <a:endParaRPr lang="en-US" sz="4400" dirty="0">
              <a:solidFill>
                <a:schemeClr val="bg1"/>
              </a:solidFill>
              <a:latin typeface="Times New Roman" panose="02020603050405020304" pitchFamily="18" charset="0"/>
              <a:ea typeface="Arial" charset="0"/>
              <a:cs typeface="Times New Roman" panose="02020603050405020304" pitchFamily="18" charset="0"/>
            </a:endParaRP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24172833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67250"/>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PPP Loan Forgiveness and Employees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607626"/>
          </a:xfrm>
          <a:ln w="19050">
            <a:noFill/>
          </a:ln>
        </p:spPr>
        <p:txBody>
          <a:bodyPr lIns="0" tIns="0" rIns="182880" bIns="182880"/>
          <a:lstStyle/>
          <a:p>
            <a:pPr>
              <a:lnSpc>
                <a:spcPct val="100000"/>
              </a:lnSpc>
            </a:pPr>
            <a:r>
              <a:rPr lang="en-US" dirty="0" smtClean="0">
                <a:solidFill>
                  <a:schemeClr val="bg1"/>
                </a:solidFill>
                <a:latin typeface="Times New Roman" panose="02020603050405020304" pitchFamily="18" charset="0"/>
                <a:ea typeface="Arial" charset="0"/>
                <a:cs typeface="Times New Roman" panose="02020603050405020304" pitchFamily="18" charset="0"/>
              </a:rPr>
              <a:t>Recommendation: </a:t>
            </a:r>
            <a:r>
              <a:rPr lang="en-US" i="1" dirty="0" smtClean="0">
                <a:solidFill>
                  <a:schemeClr val="bg1"/>
                </a:solidFill>
                <a:latin typeface="Times New Roman" panose="02020603050405020304" pitchFamily="18" charset="0"/>
                <a:ea typeface="Arial" charset="0"/>
                <a:cs typeface="Times New Roman" panose="02020603050405020304" pitchFamily="18" charset="0"/>
              </a:rPr>
              <a:t>Immediately</a:t>
            </a:r>
            <a:r>
              <a:rPr lang="en-US" dirty="0" smtClean="0">
                <a:solidFill>
                  <a:schemeClr val="bg1"/>
                </a:solidFill>
                <a:latin typeface="Times New Roman" panose="02020603050405020304" pitchFamily="18" charset="0"/>
                <a:ea typeface="Arial" charset="0"/>
                <a:cs typeface="Times New Roman" panose="02020603050405020304" pitchFamily="18" charset="0"/>
              </a:rPr>
              <a:t> speak with your attorney or accountant (they need to be well-versed in the CARES Act and the PPP) about how best to maximize forgiveness using the many often-contradictory provisions of the PPP.</a:t>
            </a:r>
            <a:endParaRPr lang="en-US" sz="4800" dirty="0">
              <a:solidFill>
                <a:schemeClr val="bg1"/>
              </a:solidFill>
              <a:latin typeface="Times New Roman" panose="02020603050405020304" pitchFamily="18" charset="0"/>
              <a:ea typeface="Arial" charset="0"/>
              <a:cs typeface="Times New Roman" panose="02020603050405020304" pitchFamily="18" charset="0"/>
            </a:endParaRP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42101560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ctr"/>
            <a:r>
              <a:rPr lang="en-US" b="1" dirty="0" smtClean="0">
                <a:latin typeface="Times New Roman" panose="02020603050405020304" pitchFamily="18" charset="0"/>
                <a:cs typeface="Times New Roman" panose="02020603050405020304" pitchFamily="18" charset="0"/>
              </a:rPr>
              <a:t>Pitfalls When Reinstating Employees</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27192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10" y="367250"/>
            <a:ext cx="8518356" cy="1325217"/>
          </a:xfrm>
        </p:spPr>
        <p:txBody>
          <a:bodyPr lIns="274320"/>
          <a:lstStyle/>
          <a:p>
            <a:pPr algn="ctr"/>
            <a:r>
              <a:rPr lang="en-US" sz="4000" dirty="0" smtClean="0">
                <a:solidFill>
                  <a:schemeClr val="bg1"/>
                </a:solidFill>
                <a:latin typeface="Times New Roman" panose="02020603050405020304" pitchFamily="18" charset="0"/>
                <a:cs typeface="Times New Roman" panose="02020603050405020304" pitchFamily="18" charset="0"/>
              </a:rPr>
              <a:t>Discriminating Against Employees</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idx="1"/>
          </p:nvPr>
        </p:nvSpPr>
        <p:spPr>
          <a:xfrm>
            <a:off x="380010" y="1971304"/>
            <a:ext cx="8585860" cy="4205659"/>
          </a:xfrm>
          <a:ln w="19050">
            <a:noFill/>
          </a:ln>
        </p:spPr>
        <p:txBody>
          <a:bodyPr lIns="0" tIns="0" rIns="182880" bIns="182880"/>
          <a:lstStyle/>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Age, race, disability, gender, pregnancy, etc.</a:t>
            </a:r>
          </a:p>
          <a:p>
            <a:pPr marL="571500" indent="-571500">
              <a:lnSpc>
                <a:spcPct val="100000"/>
              </a:lnSpc>
              <a:buFont typeface="Wingdings" panose="05000000000000000000" pitchFamily="2" charset="2"/>
              <a:buChar char="Ø"/>
            </a:pPr>
            <a:r>
              <a:rPr lang="en-US" sz="4400" dirty="0" smtClean="0">
                <a:solidFill>
                  <a:schemeClr val="bg1"/>
                </a:solidFill>
                <a:latin typeface="Times New Roman" panose="02020603050405020304" pitchFamily="18" charset="0"/>
                <a:ea typeface="Arial" charset="0"/>
                <a:cs typeface="Times New Roman" panose="02020603050405020304" pitchFamily="18" charset="0"/>
              </a:rPr>
              <a:t>Recommendation: document the reasons and develop written criteria based on non-discriminatory factors</a:t>
            </a:r>
            <a:endParaRPr lang="en-US" sz="4400" dirty="0">
              <a:solidFill>
                <a:schemeClr val="bg1"/>
              </a:solidFill>
              <a:latin typeface="Times New Roman" panose="02020603050405020304" pitchFamily="18" charset="0"/>
              <a:ea typeface="Arial" charset="0"/>
              <a:cs typeface="Times New Roman" panose="02020603050405020304" pitchFamily="18" charset="0"/>
            </a:endParaRPr>
          </a:p>
          <a:p>
            <a:pPr>
              <a:lnSpc>
                <a:spcPct val="100000"/>
              </a:lnSpc>
            </a:pPr>
            <a:endParaRPr lang="en-US" sz="4400" dirty="0">
              <a:solidFill>
                <a:schemeClr val="bg1"/>
              </a:solidFill>
              <a:latin typeface="Times New Roman" panose="02020603050405020304" pitchFamily="18" charset="0"/>
              <a:ea typeface="Arial" charset="0"/>
              <a:cs typeface="Times New Roman" panose="02020603050405020304" pitchFamily="18" charset="0"/>
            </a:endParaRPr>
          </a:p>
        </p:txBody>
      </p:sp>
    </p:spTree>
    <p:extLst>
      <p:ext uri="{BB962C8B-B14F-4D97-AF65-F5344CB8AC3E}">
        <p14:creationId xmlns:p14="http://schemas.microsoft.com/office/powerpoint/2010/main" val="10028035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1.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2.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3.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4.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5.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6.xml><?xml version="1.0" encoding="utf-8"?>
<a:theme xmlns:a="http://schemas.openxmlformats.org/drawingml/2006/main" name="1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0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2489</TotalTime>
  <Words>1868</Words>
  <Application>Microsoft Office PowerPoint</Application>
  <PresentationFormat>On-screen Show (4:3)</PresentationFormat>
  <Paragraphs>215</Paragraphs>
  <Slides>58</Slides>
  <Notes>10</Notes>
  <HiddenSlides>0</HiddenSlides>
  <MMClips>0</MMClips>
  <ScaleCrop>false</ScaleCrop>
  <HeadingPairs>
    <vt:vector size="4" baseType="variant">
      <vt:variant>
        <vt:lpstr>Theme</vt:lpstr>
      </vt:variant>
      <vt:variant>
        <vt:i4>16</vt:i4>
      </vt:variant>
      <vt:variant>
        <vt:lpstr>Slide Titles</vt:lpstr>
      </vt:variant>
      <vt:variant>
        <vt:i4>58</vt:i4>
      </vt:variant>
    </vt:vector>
  </HeadingPairs>
  <TitlesOfParts>
    <vt:vector size="74" baseType="lpstr">
      <vt:lpstr>1_Custom Design</vt:lpstr>
      <vt:lpstr>1_Office Theme</vt:lpstr>
      <vt:lpstr>2_Office Theme</vt:lpstr>
      <vt:lpstr>3_Office Theme</vt:lpstr>
      <vt:lpstr>Custom Design</vt:lpstr>
      <vt:lpstr>2_Custom Design</vt:lpstr>
      <vt:lpstr>3_Custom Design</vt:lpstr>
      <vt:lpstr>4_Custom Design</vt:lpstr>
      <vt:lpstr>10_Custom Design</vt:lpstr>
      <vt:lpstr>4_Office Theme</vt:lpstr>
      <vt:lpstr>5_Custom Design</vt:lpstr>
      <vt:lpstr>6_Custom Design</vt:lpstr>
      <vt:lpstr>9_Custom Design</vt:lpstr>
      <vt:lpstr>5_Office Theme</vt:lpstr>
      <vt:lpstr>8_Custom Design</vt:lpstr>
      <vt:lpstr>11_Custom Design</vt:lpstr>
      <vt:lpstr>Back to Work: Navigating the New Normal During the COVID-19 Pandemic</vt:lpstr>
      <vt:lpstr>PowerPoint Presentation</vt:lpstr>
      <vt:lpstr>Reinstating Employees Now</vt:lpstr>
      <vt:lpstr>Order of Reinstating Employees</vt:lpstr>
      <vt:lpstr>Number of Reinstated Employees</vt:lpstr>
      <vt:lpstr>PPP Loan Forgiveness and Employees</vt:lpstr>
      <vt:lpstr>PPP Loan Forgiveness and Employees</vt:lpstr>
      <vt:lpstr>PowerPoint Presentation</vt:lpstr>
      <vt:lpstr>Discriminating Against Employees</vt:lpstr>
      <vt:lpstr>Hiring or Replacing Employees</vt:lpstr>
      <vt:lpstr>Seniority And Other Rights</vt:lpstr>
      <vt:lpstr>Wage and Hour/FLSA Concerns</vt:lpstr>
      <vt:lpstr>Wage and Hour/FLSA Concerns</vt:lpstr>
      <vt:lpstr>Employers Can’t Require Certain Employees To Return To Work</vt:lpstr>
      <vt:lpstr>Employers Can’t Require Certain Employees To Return To Work</vt:lpstr>
      <vt:lpstr>Employers Can’t Require Certain Employees To Return To Work</vt:lpstr>
      <vt:lpstr>FFCRA Refresher</vt:lpstr>
      <vt:lpstr>FFCRA Refresher</vt:lpstr>
      <vt:lpstr>FFCRA Small Business Exception</vt:lpstr>
      <vt:lpstr>Employee Refusal: Unemployment</vt:lpstr>
      <vt:lpstr>Employee Refusal: Unemployment</vt:lpstr>
      <vt:lpstr>Employee Refusal: Unemployment</vt:lpstr>
      <vt:lpstr>Employee Refusal: Fear</vt:lpstr>
      <vt:lpstr>Employee Refusal: Fear</vt:lpstr>
      <vt:lpstr>Employee Refusal: Fear</vt:lpstr>
      <vt:lpstr>Employee Refusal: Ramifications</vt:lpstr>
      <vt:lpstr>Best Practices for the Return</vt:lpstr>
      <vt:lpstr>Best Practices for the Return</vt:lpstr>
      <vt:lpstr>Best Practices for the Return</vt:lpstr>
      <vt:lpstr>Unknown: Employer Liability Going Forward</vt:lpstr>
      <vt:lpstr>PowerPoint Presentation</vt:lpstr>
      <vt:lpstr>PA Health and Safety Directives</vt:lpstr>
      <vt:lpstr>PA Health and Safety Directives</vt:lpstr>
      <vt:lpstr>PA Health and Safety Directives</vt:lpstr>
      <vt:lpstr>PA Health and Safety Directives</vt:lpstr>
      <vt:lpstr>PA Health and Safety Directives</vt:lpstr>
      <vt:lpstr>PA Health and Safety Directives</vt:lpstr>
      <vt:lpstr>Note that in the “Yellow” Phase. . .</vt:lpstr>
      <vt:lpstr>PA Health and Safety Directives</vt:lpstr>
      <vt:lpstr>NJ Health and Safety Directives</vt:lpstr>
      <vt:lpstr>NJ Health and Safety Directives</vt:lpstr>
      <vt:lpstr>Health and Safety of Returning Employees</vt:lpstr>
      <vt:lpstr>Health and Safety of Returning Employees</vt:lpstr>
      <vt:lpstr>Health and Safety of Returning Employees</vt:lpstr>
      <vt:lpstr>Health and Safety of Returning Employees</vt:lpstr>
      <vt:lpstr>Health and Safety of Returning Employees</vt:lpstr>
      <vt:lpstr>Health and Safety of Returning Employees</vt:lpstr>
      <vt:lpstr>Health and Safety of Returning Employees</vt:lpstr>
      <vt:lpstr>Health and Safety of Returning Employees</vt:lpstr>
      <vt:lpstr>Health and Safety of Returning Employees</vt:lpstr>
      <vt:lpstr>Health and Safety of Returning Employees</vt:lpstr>
      <vt:lpstr>Health and Safety of Returning Employees</vt:lpstr>
      <vt:lpstr>Health and Safety of Returning Employees</vt:lpstr>
      <vt:lpstr>PowerPoint Presentation</vt:lpstr>
      <vt:lpstr>Return to Work Plan</vt:lpstr>
      <vt:lpstr>Return to Work Plan</vt:lpstr>
      <vt:lpstr>PowerPoint Presentation</vt:lpstr>
      <vt:lpstr>Back to Work: Navigating the New Normal During the COVID-19 Pandemic</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Employers Need To Know To Avoid Getting Sued</dc:title>
  <dc:creator>William Milnazik</dc:creator>
  <cp:lastModifiedBy>Michelle Horan</cp:lastModifiedBy>
  <cp:revision>322</cp:revision>
  <cp:lastPrinted>2020-05-07T01:54:06Z</cp:lastPrinted>
  <dcterms:created xsi:type="dcterms:W3CDTF">2017-11-13T19:30:36Z</dcterms:created>
  <dcterms:modified xsi:type="dcterms:W3CDTF">2020-05-08T13:14:59Z</dcterms:modified>
</cp:coreProperties>
</file>